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9" r:id="rId6"/>
    <p:sldId id="264" r:id="rId7"/>
    <p:sldId id="266" r:id="rId8"/>
    <p:sldId id="262" r:id="rId9"/>
    <p:sldId id="302" r:id="rId10"/>
    <p:sldId id="297" r:id="rId11"/>
    <p:sldId id="290" r:id="rId12"/>
    <p:sldId id="268" r:id="rId13"/>
    <p:sldId id="282" r:id="rId14"/>
    <p:sldId id="298" r:id="rId15"/>
    <p:sldId id="300" r:id="rId16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orfatte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F3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6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120A06-41A3-486A-8D05-3127DDB16570}" type="datetime1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B10382-21B1-469D-8330-F78E5362A13D}" type="datetime1">
              <a:rPr lang="nb-NO" noProof="0" smtClean="0"/>
              <a:t>26.09.2023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7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50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53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9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40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95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51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097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40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ssammenlig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#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#</a:t>
            </a:r>
          </a:p>
        </p:txBody>
      </p:sp>
      <p:sp>
        <p:nvSpPr>
          <p:cNvPr id="24" name="Plassholder for tekst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#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innhold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Plassholder for innhold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6" name="Plassholder for innhold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</p:txBody>
      </p:sp>
      <p:sp>
        <p:nvSpPr>
          <p:cNvPr id="27" name="Plassholder for innhold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MALTEKST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 noProof="0"/>
              <a:t>KLIKK FOR Å REDIGERE MALTEKST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20" name="Plassholder for tekst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7" name="Plassholder for tekst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8" name="Plassholder for tekst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9" name="Plassholder for tekst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1" name="Plassholder for dato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22" name="Plassholder for bunntekst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24" name="Plassholder for lysbildenumm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År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År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7" name="Plassholder for tekst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19" name="Plassholder for tekst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1" name="Plassholder for tekst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2" name="Plassholder for tekst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3" name="Plassholder for tekst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4" name="Plassholder for tekst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5" name="Plassholder for tekst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6" name="Plassholder for tekst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7" name="Plassholder for tekst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8" name="Plassholder for tekst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29" name="Plassholder for tekst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30" name="Plassholder for tekst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31" name="Plassholder for tekst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Plassholder for dato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37" name="Plassholder for bunntekst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38" name="Plassholder for lysbildenumm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ss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på ikonet for å legge til SmartArt-grafikk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lysbilde 4 pers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7" name="Plassholder for bild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8" name="Plassholder for bild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nb-NO" noProof="0"/>
              <a:t>Klikk ikonet for å legge til bilde</a:t>
            </a:r>
          </a:p>
        </p:txBody>
      </p:sp>
      <p:sp>
        <p:nvSpPr>
          <p:cNvPr id="19" name="Plassholder for bild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4" name="Plassholder for tekst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lysbilde 8 perso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7" name="Plassholder for bild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8" name="Plassholder for bild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nb-NO" noProof="0"/>
              <a:t>Klikk ikonet for å legge til bilde</a:t>
            </a:r>
          </a:p>
        </p:txBody>
      </p:sp>
      <p:sp>
        <p:nvSpPr>
          <p:cNvPr id="19" name="Plassholder for bild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4" name="Plassholder for tekst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55" name="Plassholder for bild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56" name="Plassholder for bild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57" name="Plassholder for bild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nb-NO" noProof="0"/>
              <a:t>Klikk ikonet for å legge til bilde</a:t>
            </a:r>
          </a:p>
        </p:txBody>
      </p:sp>
      <p:sp>
        <p:nvSpPr>
          <p:cNvPr id="58" name="Plassholder for bild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54" name="Plassholder for tekst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62" name="Plassholder for tekst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63" name="Plassholder for tekst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64" name="Plassholder for tekst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61" name="Plassholder for tekst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65" name="Plassholder for tekst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nb-NO" noProof="0"/>
              <a:t>Klikk for å legge til innhold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#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4" name="Plassholder for innhold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nb-NO" noProof="0"/>
              <a:t>Klikk for å legge til innhold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#</a:t>
            </a:r>
          </a:p>
        </p:txBody>
      </p:sp>
      <p:sp>
        <p:nvSpPr>
          <p:cNvPr id="18" name="Plassholder for tekst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 noProof="0"/>
              <a:t>KLIKK FOR Å REDIGERE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5" name="Plassholder for innhold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nb-NO" noProof="0"/>
              <a:t>Klikk for å legge til innhold</a:t>
            </a: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#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sp>
        <p:nvSpPr>
          <p:cNvPr id="22" name="Plassholder for innhold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6" name="Plassholder for innhold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nb-NO" noProof="0"/>
              <a:t>Klikk for å legge til innhold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#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mme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dato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22" name="Plassholder for bunntekst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24" name="Plassholder for lysbildenumm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Plassholder for dato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0" name="Plassholder for bunntekst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1" name="Plassholder for lysbildenumm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TITTELEN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8" name="Plassholder for tekst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Plassholder for tekst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4" name="Plassholder for tekst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 i malen</a:t>
            </a:r>
          </a:p>
        </p:txBody>
      </p:sp>
      <p:sp>
        <p:nvSpPr>
          <p:cNvPr id="35" name="Plassholder for tekst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 i malen</a:t>
            </a:r>
          </a:p>
        </p:txBody>
      </p:sp>
      <p:sp>
        <p:nvSpPr>
          <p:cNvPr id="36" name="Plassholder for tekst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 i malen</a:t>
            </a:r>
          </a:p>
        </p:txBody>
      </p:sp>
      <p:sp>
        <p:nvSpPr>
          <p:cNvPr id="37" name="Plassholder for tekst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nne for innhol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1" name="Plassholder for tekst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 noProof="0"/>
              <a:t>KLIKK FOR Å LEGGE TIL UNDERTITTEL</a:t>
            </a:r>
          </a:p>
        </p:txBody>
      </p:sp>
      <p:sp>
        <p:nvSpPr>
          <p:cNvPr id="32" name="Plassholder for tekst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3" name="Plassholder for tekst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 noProof="0"/>
              <a:t>KLIKK FOR Å LEGGE TIL UNDERTITTEL</a:t>
            </a:r>
          </a:p>
        </p:txBody>
      </p:sp>
      <p:sp>
        <p:nvSpPr>
          <p:cNvPr id="34" name="Plassholder for tekst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2" name="Plassholder for tekst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 noProof="0"/>
              <a:t>KLIKK FOR Å LEGGE TIL UNDERTITTEL</a:t>
            </a:r>
          </a:p>
        </p:txBody>
      </p:sp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nne for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8" name="Plassholder for tekst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9" name="Plassholder for tekst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0" name="Plassholder for tekst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3" name="Plassholder for tekst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4" name="Plassholder for tekst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led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dato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0" name="Plassholder for bunntekst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1" name="Plassholder for lysbildenumm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sk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2" name="Plassholder for tekst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3" name="Plassholder for tekst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6" name="Plassholder for tekst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7" name="Plassholder for dato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8" name="Plassholder for bunntekst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9" name="Plassholder for lysbildenumm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MALTEKST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 noProof="0"/>
              <a:t>KLIKK FOR Å REDIGERE MALTEKST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MALTEKST</a:t>
            </a:r>
          </a:p>
        </p:txBody>
      </p:sp>
      <p:sp>
        <p:nvSpPr>
          <p:cNvPr id="22" name="Plassholder for innhold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324" y="4434840"/>
            <a:ext cx="10083488" cy="1122202"/>
          </a:xfrm>
        </p:spPr>
        <p:txBody>
          <a:bodyPr rtlCol="0"/>
          <a:lstStyle/>
          <a:p>
            <a:pPr rtl="0"/>
            <a:r>
              <a:rPr lang="nb-NO" dirty="0"/>
              <a:t>How </a:t>
            </a:r>
            <a:r>
              <a:rPr lang="nb-NO" dirty="0" err="1"/>
              <a:t>close</a:t>
            </a:r>
            <a:r>
              <a:rPr lang="nb-NO" dirty="0"/>
              <a:t> is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close</a:t>
            </a:r>
            <a:r>
              <a:rPr lang="nb-NO" dirty="0"/>
              <a:t>? The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attributions</a:t>
            </a:r>
            <a:r>
              <a:rPr lang="nb-NO" dirty="0"/>
              <a:t> in </a:t>
            </a:r>
            <a:r>
              <a:rPr lang="nb-NO" dirty="0" err="1"/>
              <a:t>discovering</a:t>
            </a:r>
            <a:r>
              <a:rPr lang="nb-NO" dirty="0"/>
              <a:t> </a:t>
            </a:r>
            <a:r>
              <a:rPr lang="nb-NO" dirty="0" err="1"/>
              <a:t>counterfactual</a:t>
            </a:r>
            <a:r>
              <a:rPr lang="nb-NO" dirty="0"/>
              <a:t> </a:t>
            </a:r>
            <a:r>
              <a:rPr lang="nb-NO" dirty="0" err="1"/>
              <a:t>explanations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322B6B1-A91C-116A-8E4E-3A2786D9D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nb-NO" dirty="0" err="1"/>
              <a:t>result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10</a:t>
            </a:fld>
            <a:endParaRPr lang="nb-NO"/>
          </a:p>
        </p:txBody>
      </p:sp>
      <p:pic>
        <p:nvPicPr>
          <p:cNvPr id="6" name="Bilde 5" descr="Et bilde som inneholder tekst, skjermbilde, diagram, Plottdiagram&#10;&#10;Automatisk generert beskrivelse">
            <a:extLst>
              <a:ext uri="{FF2B5EF4-FFF2-40B4-BE49-F238E27FC236}">
                <a16:creationId xmlns:a16="http://schemas.microsoft.com/office/drawing/2014/main" id="{236629B3-5C18-FEED-72B4-671ECB1E3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66"/>
          <a:stretch/>
        </p:blipFill>
        <p:spPr>
          <a:xfrm>
            <a:off x="7368210" y="2335455"/>
            <a:ext cx="3649000" cy="3399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lassholder for innhold 13">
                <a:extLst>
                  <a:ext uri="{FF2B5EF4-FFF2-40B4-BE49-F238E27FC236}">
                    <a16:creationId xmlns:a16="http://schemas.microsoft.com/office/drawing/2014/main" id="{89B558B6-2334-EC03-7C12-580F412C21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000" y="2693263"/>
                <a:ext cx="5554939" cy="3399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sz="1400" dirty="0"/>
                  <a:t>Random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sz="1400" dirty="0"/>
                  <a:t>X</a:t>
                </a:r>
                <a:r>
                  <a:rPr lang="nb-NO" sz="1400" baseline="30000" dirty="0"/>
                  <a:t>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sz="1400" dirty="0"/>
                  <a:t>LIME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sz="1400" dirty="0"/>
                  <a:t>SHAP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sz="1400" dirty="0" err="1"/>
                  <a:t>IntG</a:t>
                </a:r>
                <a:r>
                  <a:rPr lang="nb-NO" sz="1400" dirty="0"/>
                  <a:t> </a:t>
                </a:r>
                <a:r>
                  <a:rPr lang="nb-NO" sz="1400" dirty="0" err="1"/>
                  <a:t>with</a:t>
                </a:r>
                <a:r>
                  <a:rPr lang="nb-NO" sz="1400" dirty="0"/>
                  <a:t> NUN baseline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dirty="0" err="1"/>
                  <a:t>IntG</a:t>
                </a:r>
                <a:r>
                  <a:rPr lang="nb-NO" dirty="0"/>
                  <a:t> </a:t>
                </a:r>
                <a:r>
                  <a:rPr lang="nb-NO" dirty="0" err="1"/>
                  <a:t>achive</a:t>
                </a:r>
                <a:r>
                  <a:rPr lang="nb-NO" dirty="0"/>
                  <a:t> </a:t>
                </a:r>
                <a:r>
                  <a:rPr lang="nb-NO" dirty="0" err="1"/>
                  <a:t>lowest</a:t>
                </a:r>
                <a:r>
                  <a:rPr lang="nb-NO" dirty="0"/>
                  <a:t> </a:t>
                </a:r>
                <a:r>
                  <a:rPr lang="nb-NO" dirty="0" err="1"/>
                  <a:t>sparsity</a:t>
                </a:r>
                <a:r>
                  <a:rPr lang="nb-NO" dirty="0"/>
                  <a:t> (</a:t>
                </a:r>
                <a:r>
                  <a:rPr lang="nb-NO" dirty="0" err="1"/>
                  <a:t>few</a:t>
                </a:r>
                <a:r>
                  <a:rPr lang="nb-NO" dirty="0"/>
                  <a:t> </a:t>
                </a:r>
                <a:r>
                  <a:rPr lang="nb-NO" dirty="0" err="1"/>
                  <a:t>changes</a:t>
                </a:r>
                <a:r>
                  <a:rPr lang="nb-NO" dirty="0"/>
                  <a:t> in </a:t>
                </a:r>
                <a:r>
                  <a:rPr lang="nb-NO" dirty="0" err="1"/>
                  <a:t>features</a:t>
                </a:r>
                <a:r>
                  <a:rPr lang="nb-NO" dirty="0"/>
                  <a:t>) and Random </a:t>
                </a:r>
                <a:r>
                  <a:rPr lang="nb-NO" dirty="0" err="1"/>
                  <a:t>achives</a:t>
                </a:r>
                <a:r>
                  <a:rPr lang="nb-NO" dirty="0"/>
                  <a:t> </a:t>
                </a:r>
                <a:r>
                  <a:rPr lang="nb-NO" dirty="0" err="1"/>
                  <a:t>lowest</a:t>
                </a:r>
                <a:r>
                  <a:rPr lang="nb-NO" dirty="0"/>
                  <a:t> </a:t>
                </a:r>
                <a:r>
                  <a:rPr lang="nb-NO" dirty="0" err="1"/>
                  <a:t>proximity</a:t>
                </a:r>
                <a:r>
                  <a:rPr lang="nb-NO" dirty="0"/>
                  <a:t> (</a:t>
                </a:r>
                <a:r>
                  <a:rPr lang="nb-NO" dirty="0" err="1"/>
                  <a:t>distance</a:t>
                </a:r>
                <a:r>
                  <a:rPr lang="nb-NO" dirty="0"/>
                  <a:t> </a:t>
                </a:r>
                <a:r>
                  <a:rPr lang="nb-NO" dirty="0" err="1"/>
                  <a:t>between</a:t>
                </a:r>
                <a:r>
                  <a:rPr lang="nb-NO" dirty="0"/>
                  <a:t> x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nb-NO" dirty="0"/>
                  <a:t>).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dirty="0" err="1"/>
                  <a:t>Since</a:t>
                </a:r>
                <a:r>
                  <a:rPr lang="nb-NO" dirty="0"/>
                  <a:t> </a:t>
                </a:r>
                <a:r>
                  <a:rPr lang="nb-NO" dirty="0" err="1"/>
                  <a:t>IntG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NUN baseline has </a:t>
                </a:r>
                <a:r>
                  <a:rPr lang="nb-NO" dirty="0" err="1"/>
                  <a:t>low</a:t>
                </a:r>
                <a:r>
                  <a:rPr lang="nb-NO" dirty="0"/>
                  <a:t> </a:t>
                </a:r>
                <a:r>
                  <a:rPr lang="nb-NO" dirty="0" err="1"/>
                  <a:t>sparsity</a:t>
                </a:r>
                <a:r>
                  <a:rPr lang="nb-NO" dirty="0"/>
                  <a:t>,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number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adaption</a:t>
                </a:r>
                <a:r>
                  <a:rPr lang="nb-NO" dirty="0"/>
                  <a:t> </a:t>
                </a:r>
                <a:r>
                  <a:rPr lang="nb-NO" dirty="0" err="1"/>
                  <a:t>operations</a:t>
                </a:r>
                <a:r>
                  <a:rPr lang="nb-NO" dirty="0"/>
                  <a:t> </a:t>
                </a:r>
                <a:r>
                  <a:rPr lang="nb-NO" dirty="0" err="1"/>
                  <a:t>are</a:t>
                </a:r>
                <a:r>
                  <a:rPr lang="nb-NO" dirty="0"/>
                  <a:t> </a:t>
                </a:r>
                <a:r>
                  <a:rPr lang="nb-NO" dirty="0" err="1"/>
                  <a:t>reduced</a:t>
                </a:r>
                <a:r>
                  <a:rPr lang="nb-NO" dirty="0"/>
                  <a:t> </a:t>
                </a:r>
                <a:r>
                  <a:rPr lang="nb-NO" dirty="0" err="1"/>
                  <a:t>compared</a:t>
                </a:r>
                <a:r>
                  <a:rPr lang="nb-NO" dirty="0"/>
                  <a:t> to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other</a:t>
                </a:r>
                <a:r>
                  <a:rPr lang="nb-NO" dirty="0"/>
                  <a:t> variants.</a:t>
                </a:r>
              </a:p>
            </p:txBody>
          </p:sp>
        </mc:Choice>
        <mc:Fallback xmlns="">
          <p:sp>
            <p:nvSpPr>
              <p:cNvPr id="41" name="Plassholder for innhold 13">
                <a:extLst>
                  <a:ext uri="{FF2B5EF4-FFF2-40B4-BE49-F238E27FC236}">
                    <a16:creationId xmlns:a16="http://schemas.microsoft.com/office/drawing/2014/main" id="{89B558B6-2334-EC03-7C12-580F412C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00" y="2693263"/>
                <a:ext cx="5554939" cy="3399562"/>
              </a:xfrm>
              <a:prstGeom prst="rect">
                <a:avLst/>
              </a:prstGeom>
              <a:blipFill>
                <a:blip r:embed="rId4"/>
                <a:stretch>
                  <a:fillRect l="-220" t="-35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Plassholder for tekst 4">
            <a:extLst>
              <a:ext uri="{FF2B5EF4-FFF2-40B4-BE49-F238E27FC236}">
                <a16:creationId xmlns:a16="http://schemas.microsoft.com/office/drawing/2014/main" id="{30048C86-F362-796D-4224-5879D190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773" y="1864642"/>
            <a:ext cx="5433391" cy="823912"/>
          </a:xfrm>
        </p:spPr>
        <p:txBody>
          <a:bodyPr rtlCol="0"/>
          <a:lstStyle/>
          <a:p>
            <a:pPr rtl="0"/>
            <a:r>
              <a:rPr lang="nb-NO" sz="2000" dirty="0"/>
              <a:t>COMPARISON WITH OTHER FEATURE ATTRIBUTION VARIANTES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249DE6-9B71-F29E-516D-31ED0D33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result</a:t>
            </a:r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94B14D58-207B-D2FC-9B10-B586D327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b-NO" noProof="0" smtClean="0"/>
              <a:t>11</a:t>
            </a:fld>
            <a:endParaRPr lang="nb-NO" noProof="0"/>
          </a:p>
        </p:txBody>
      </p:sp>
      <p:pic>
        <p:nvPicPr>
          <p:cNvPr id="18" name="Bilde 17" descr="Et bilde som inneholder tekst, skjermbilde, diagram, Plottdiagram&#10;&#10;Automatisk generert beskrivelse">
            <a:extLst>
              <a:ext uri="{FF2B5EF4-FFF2-40B4-BE49-F238E27FC236}">
                <a16:creationId xmlns:a16="http://schemas.microsoft.com/office/drawing/2014/main" id="{21746753-367A-2CDC-FB0D-C9AAD716B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93"/>
          <a:stretch/>
        </p:blipFill>
        <p:spPr>
          <a:xfrm>
            <a:off x="8019028" y="2588638"/>
            <a:ext cx="3591057" cy="3268324"/>
          </a:xfrm>
          <a:prstGeom prst="rect">
            <a:avLst/>
          </a:prstGeom>
        </p:spPr>
      </p:pic>
      <p:sp>
        <p:nvSpPr>
          <p:cNvPr id="19" name="Plassholder for innhold 13">
            <a:extLst>
              <a:ext uri="{FF2B5EF4-FFF2-40B4-BE49-F238E27FC236}">
                <a16:creationId xmlns:a16="http://schemas.microsoft.com/office/drawing/2014/main" id="{86509458-76EE-FFE3-E357-DD17F915BD2B}"/>
              </a:ext>
            </a:extLst>
          </p:cNvPr>
          <p:cNvSpPr txBox="1">
            <a:spLocks/>
          </p:cNvSpPr>
          <p:nvPr/>
        </p:nvSpPr>
        <p:spPr>
          <a:xfrm>
            <a:off x="747174" y="2588638"/>
            <a:ext cx="6892704" cy="3666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DiCE</a:t>
            </a:r>
            <a:r>
              <a:rPr lang="nb-NO" dirty="0"/>
              <a:t>: </a:t>
            </a:r>
            <a:r>
              <a:rPr lang="en-US" dirty="0"/>
              <a:t>A generative algorithm that discovers counterfactuals by optimizing a randomly initialized input.</a:t>
            </a:r>
            <a:r>
              <a:rPr lang="nb-NO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NICE: </a:t>
            </a:r>
            <a:r>
              <a:rPr lang="en-US" dirty="0"/>
              <a:t>A NUN-based counterfactual discovery algorithm that uses a reward function to minimize sparsity, proximity, and preserve plausibility.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DiCE</a:t>
            </a:r>
            <a:r>
              <a:rPr lang="nb-NO" dirty="0"/>
              <a:t> is </a:t>
            </a:r>
            <a:r>
              <a:rPr lang="nb-NO" dirty="0" err="1"/>
              <a:t>better</a:t>
            </a:r>
            <a:r>
              <a:rPr lang="nb-NO" dirty="0"/>
              <a:t> for </a:t>
            </a:r>
            <a:r>
              <a:rPr lang="nb-NO" dirty="0" err="1"/>
              <a:t>sparsity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proximity</a:t>
            </a:r>
            <a:r>
              <a:rPr lang="nb-NO" dirty="0"/>
              <a:t> (</a:t>
            </a:r>
            <a:r>
              <a:rPr lang="nb-NO" dirty="0" err="1"/>
              <a:t>requires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adaptions</a:t>
            </a:r>
            <a:r>
              <a:rPr lang="nb-NO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Comapring</a:t>
            </a:r>
            <a:r>
              <a:rPr lang="nb-NO" dirty="0"/>
              <a:t> </a:t>
            </a:r>
            <a:r>
              <a:rPr lang="nb-NO" dirty="0" err="1"/>
              <a:t>NiCE</a:t>
            </a:r>
            <a:r>
              <a:rPr lang="nb-NO" dirty="0"/>
              <a:t> and </a:t>
            </a:r>
            <a:r>
              <a:rPr lang="nb-NO" dirty="0" err="1"/>
              <a:t>DisCERN</a:t>
            </a:r>
            <a:r>
              <a:rPr lang="nb-NO" dirty="0"/>
              <a:t>, </a:t>
            </a:r>
            <a:r>
              <a:rPr lang="nb-NO" dirty="0" err="1"/>
              <a:t>DisCERN</a:t>
            </a:r>
            <a:r>
              <a:rPr lang="nb-NO" dirty="0"/>
              <a:t> </a:t>
            </a:r>
            <a:r>
              <a:rPr lang="nb-NO" dirty="0" err="1"/>
              <a:t>achives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sparsity</a:t>
            </a:r>
            <a:r>
              <a:rPr lang="nb-NO" dirty="0"/>
              <a:t> and </a:t>
            </a:r>
            <a:r>
              <a:rPr lang="nb-NO" dirty="0" err="1"/>
              <a:t>proximity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makes it more </a:t>
            </a:r>
            <a:r>
              <a:rPr lang="nb-NO" dirty="0" err="1"/>
              <a:t>suitable</a:t>
            </a:r>
            <a:r>
              <a:rPr lang="nb-NO" dirty="0"/>
              <a:t> for </a:t>
            </a:r>
            <a:r>
              <a:rPr lang="nb-NO" dirty="0" err="1"/>
              <a:t>counterfactual</a:t>
            </a:r>
            <a:r>
              <a:rPr lang="nb-NO" dirty="0"/>
              <a:t> </a:t>
            </a:r>
            <a:r>
              <a:rPr lang="nb-NO" dirty="0" err="1"/>
              <a:t>discovery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21" name="Plassholder for tekst 4">
            <a:extLst>
              <a:ext uri="{FF2B5EF4-FFF2-40B4-BE49-F238E27FC236}">
                <a16:creationId xmlns:a16="http://schemas.microsoft.com/office/drawing/2014/main" id="{6DC293D7-2D0B-3DA8-AE12-A90F08E4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7321" y="1764726"/>
            <a:ext cx="5852409" cy="823912"/>
          </a:xfrm>
        </p:spPr>
        <p:txBody>
          <a:bodyPr rtlCol="0"/>
          <a:lstStyle/>
          <a:p>
            <a:pPr rtl="0"/>
            <a:r>
              <a:rPr lang="nb-NO" sz="2000" dirty="0"/>
              <a:t>COMPARISON OF COUNTERFACTUAL DISCOVERY ALGORITHMS</a:t>
            </a:r>
          </a:p>
        </p:txBody>
      </p:sp>
    </p:spTree>
    <p:extLst>
      <p:ext uri="{BB962C8B-B14F-4D97-AF65-F5344CB8AC3E}">
        <p14:creationId xmlns:p14="http://schemas.microsoft.com/office/powerpoint/2010/main" val="406482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249DE6-9B71-F29E-516D-31ED0D33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result</a:t>
            </a:r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94B14D58-207B-D2FC-9B10-B586D327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b-NO" noProof="0" smtClean="0"/>
              <a:t>12</a:t>
            </a:fld>
            <a:endParaRPr lang="nb-NO" noProof="0"/>
          </a:p>
        </p:txBody>
      </p:sp>
      <p:sp>
        <p:nvSpPr>
          <p:cNvPr id="19" name="Plassholder for innhold 13">
            <a:extLst>
              <a:ext uri="{FF2B5EF4-FFF2-40B4-BE49-F238E27FC236}">
                <a16:creationId xmlns:a16="http://schemas.microsoft.com/office/drawing/2014/main" id="{86509458-76EE-FFE3-E357-DD17F915BD2B}"/>
              </a:ext>
            </a:extLst>
          </p:cNvPr>
          <p:cNvSpPr txBox="1">
            <a:spLocks/>
          </p:cNvSpPr>
          <p:nvPr/>
        </p:nvSpPr>
        <p:spPr>
          <a:xfrm>
            <a:off x="760426" y="2690103"/>
            <a:ext cx="3498687" cy="3666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Weighted</a:t>
            </a:r>
            <a:r>
              <a:rPr lang="nb-NO" dirty="0"/>
              <a:t> </a:t>
            </a:r>
            <a:r>
              <a:rPr lang="nb-NO" dirty="0" err="1"/>
              <a:t>kNN</a:t>
            </a:r>
            <a:r>
              <a:rPr lang="nb-NO" dirty="0"/>
              <a:t> </a:t>
            </a:r>
            <a:r>
              <a:rPr lang="nb-NO" dirty="0" err="1"/>
              <a:t>Retrieval</a:t>
            </a:r>
            <a:r>
              <a:rPr lang="nb-NO" dirty="0"/>
              <a:t> (Nw):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attribution</a:t>
            </a:r>
            <a:r>
              <a:rPr lang="nb-NO" dirty="0"/>
              <a:t> to </a:t>
            </a:r>
            <a:r>
              <a:rPr lang="nb-NO" dirty="0" err="1"/>
              <a:t>select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for </a:t>
            </a:r>
            <a:r>
              <a:rPr lang="nb-NO" dirty="0" err="1"/>
              <a:t>distance</a:t>
            </a:r>
            <a:r>
              <a:rPr lang="nb-NO" dirty="0"/>
              <a:t> </a:t>
            </a:r>
            <a:r>
              <a:rPr lang="nb-NO" dirty="0" err="1"/>
              <a:t>calculation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Non-</a:t>
            </a:r>
            <a:r>
              <a:rPr lang="nb-NO" dirty="0" err="1"/>
              <a:t>weighted</a:t>
            </a:r>
            <a:r>
              <a:rPr lang="nb-NO" dirty="0"/>
              <a:t> </a:t>
            </a:r>
            <a:r>
              <a:rPr lang="nb-NO" dirty="0" err="1"/>
              <a:t>kNN</a:t>
            </a:r>
            <a:r>
              <a:rPr lang="nb-NO" dirty="0"/>
              <a:t> </a:t>
            </a:r>
            <a:r>
              <a:rPr lang="nb-NO" dirty="0" err="1"/>
              <a:t>Retrieval</a:t>
            </a:r>
            <a:r>
              <a:rPr lang="nb-NO" dirty="0"/>
              <a:t> (N):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NUN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considering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weights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Adapted</a:t>
            </a:r>
            <a:r>
              <a:rPr lang="nb-NO" dirty="0"/>
              <a:t> </a:t>
            </a:r>
            <a:r>
              <a:rPr lang="nb-NO" dirty="0" err="1"/>
              <a:t>Perturbation</a:t>
            </a:r>
            <a:r>
              <a:rPr lang="nb-NO" dirty="0"/>
              <a:t> (</a:t>
            </a:r>
            <a:r>
              <a:rPr lang="nb-NO" dirty="0" err="1"/>
              <a:t>Np</a:t>
            </a:r>
            <a:r>
              <a:rPr lang="nb-NO" dirty="0"/>
              <a:t>): </a:t>
            </a:r>
            <a:r>
              <a:rPr lang="nb-NO" dirty="0" err="1"/>
              <a:t>Create</a:t>
            </a:r>
            <a:r>
              <a:rPr lang="nb-NO" dirty="0"/>
              <a:t> a </a:t>
            </a:r>
            <a:r>
              <a:rPr lang="nb-NO" dirty="0" err="1"/>
              <a:t>syntetic</a:t>
            </a:r>
            <a:r>
              <a:rPr lang="nb-NO" dirty="0"/>
              <a:t> </a:t>
            </a:r>
            <a:r>
              <a:rPr lang="nb-NO" dirty="0" err="1"/>
              <a:t>perturbed</a:t>
            </a:r>
            <a:r>
              <a:rPr lang="nb-NO" dirty="0"/>
              <a:t> NUN </a:t>
            </a:r>
            <a:r>
              <a:rPr lang="nb-NO" dirty="0" err="1"/>
              <a:t>closer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query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Np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IntG</a:t>
            </a:r>
            <a:r>
              <a:rPr lang="nb-NO" dirty="0"/>
              <a:t> and Nw </a:t>
            </a:r>
            <a:r>
              <a:rPr lang="nb-NO" dirty="0" err="1"/>
              <a:t>with</a:t>
            </a:r>
            <a:r>
              <a:rPr lang="nb-NO" dirty="0"/>
              <a:t> SHAP and </a:t>
            </a:r>
            <a:r>
              <a:rPr lang="nb-NO" dirty="0" err="1"/>
              <a:t>IntG</a:t>
            </a:r>
            <a:r>
              <a:rPr lang="nb-NO" dirty="0"/>
              <a:t> </a:t>
            </a:r>
            <a:r>
              <a:rPr lang="nb-NO" dirty="0" err="1"/>
              <a:t>showed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sparsity</a:t>
            </a:r>
            <a:r>
              <a:rPr lang="nb-NO" dirty="0"/>
              <a:t> and </a:t>
            </a:r>
            <a:r>
              <a:rPr lang="nb-NO" dirty="0" err="1"/>
              <a:t>decreased</a:t>
            </a:r>
            <a:r>
              <a:rPr lang="nb-NO" dirty="0"/>
              <a:t> </a:t>
            </a:r>
            <a:r>
              <a:rPr lang="nb-NO" dirty="0" err="1"/>
              <a:t>proximity</a:t>
            </a:r>
            <a:r>
              <a:rPr lang="nb-NO" dirty="0"/>
              <a:t> </a:t>
            </a:r>
            <a:r>
              <a:rPr lang="nb-NO" dirty="0" err="1"/>
              <a:t>compared</a:t>
            </a:r>
            <a:r>
              <a:rPr lang="nb-NO" dirty="0"/>
              <a:t> to N.</a:t>
            </a:r>
          </a:p>
        </p:txBody>
      </p:sp>
      <p:sp>
        <p:nvSpPr>
          <p:cNvPr id="21" name="Plassholder for tekst 4">
            <a:extLst>
              <a:ext uri="{FF2B5EF4-FFF2-40B4-BE49-F238E27FC236}">
                <a16:creationId xmlns:a16="http://schemas.microsoft.com/office/drawing/2014/main" id="{6DC293D7-2D0B-3DA8-AE12-A90F08E4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91233"/>
            <a:ext cx="4805569" cy="823912"/>
          </a:xfrm>
        </p:spPr>
        <p:txBody>
          <a:bodyPr rtlCol="0"/>
          <a:lstStyle/>
          <a:p>
            <a:pPr rtl="0"/>
            <a:r>
              <a:rPr lang="nb-NO" sz="2000" dirty="0"/>
              <a:t>IMPACT OF BRINGING NUN CLOSER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54F56B9-B880-68FA-A625-B9833C810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682" y="2815145"/>
            <a:ext cx="6768274" cy="22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07" y="835027"/>
            <a:ext cx="3629298" cy="529731"/>
          </a:xfrm>
        </p:spPr>
        <p:txBody>
          <a:bodyPr rtlCol="0"/>
          <a:lstStyle/>
          <a:p>
            <a:pPr rtl="0"/>
            <a:r>
              <a:rPr lang="nb-NO" dirty="0"/>
              <a:t>CONTEXT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7107" y="1563316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nb-NO" dirty="0"/>
              <a:t>AUTHORS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67107" y="2019226"/>
            <a:ext cx="5431971" cy="1038783"/>
          </a:xfrm>
        </p:spPr>
        <p:txBody>
          <a:bodyPr rtlCol="0">
            <a:normAutofit/>
          </a:bodyPr>
          <a:lstStyle/>
          <a:p>
            <a:pPr rtl="0"/>
            <a:r>
              <a:rPr lang="nb-NO" dirty="0" err="1"/>
              <a:t>Anjana</a:t>
            </a:r>
            <a:r>
              <a:rPr lang="nb-NO" dirty="0"/>
              <a:t> </a:t>
            </a:r>
            <a:r>
              <a:rPr lang="nb-NO" dirty="0" err="1"/>
              <a:t>Wijekoon</a:t>
            </a:r>
            <a:r>
              <a:rPr lang="nb-NO" dirty="0"/>
              <a:t>, </a:t>
            </a:r>
            <a:r>
              <a:rPr lang="nb-NO" dirty="0" err="1"/>
              <a:t>Nirmalie</a:t>
            </a:r>
            <a:r>
              <a:rPr lang="nb-NO" dirty="0"/>
              <a:t> </a:t>
            </a:r>
            <a:r>
              <a:rPr lang="nb-NO" dirty="0" err="1"/>
              <a:t>Wiratunga</a:t>
            </a:r>
            <a:r>
              <a:rPr lang="nb-NO" dirty="0"/>
              <a:t>, </a:t>
            </a:r>
            <a:r>
              <a:rPr lang="nb-NO" dirty="0" err="1"/>
              <a:t>Ikechukwu</a:t>
            </a:r>
            <a:r>
              <a:rPr lang="nb-NO" dirty="0"/>
              <a:t> </a:t>
            </a:r>
            <a:r>
              <a:rPr lang="nb-NO" dirty="0" err="1"/>
              <a:t>Nkisi</a:t>
            </a:r>
            <a:r>
              <a:rPr lang="nb-NO" dirty="0"/>
              <a:t>-Orji, </a:t>
            </a:r>
            <a:r>
              <a:rPr lang="nb-NO" dirty="0" err="1"/>
              <a:t>Chamath</a:t>
            </a:r>
            <a:r>
              <a:rPr lang="nb-NO" dirty="0"/>
              <a:t> </a:t>
            </a:r>
            <a:r>
              <a:rPr lang="nb-NO" dirty="0" err="1"/>
              <a:t>Palihawadana</a:t>
            </a:r>
            <a:r>
              <a:rPr lang="nb-NO" dirty="0"/>
              <a:t>, David </a:t>
            </a:r>
            <a:r>
              <a:rPr lang="nb-NO" dirty="0" err="1"/>
              <a:t>Corsar</a:t>
            </a:r>
            <a:r>
              <a:rPr lang="nb-NO" dirty="0"/>
              <a:t>, and Kyle Martin</a:t>
            </a:r>
          </a:p>
          <a:p>
            <a:pPr rtl="0"/>
            <a:r>
              <a:rPr lang="nb-NO" dirty="0"/>
              <a:t>School </a:t>
            </a:r>
            <a:r>
              <a:rPr lang="nb-NO" dirty="0" err="1"/>
              <a:t>of</a:t>
            </a:r>
            <a:r>
              <a:rPr lang="nb-NO" dirty="0"/>
              <a:t> Computing, Robert Gordon </a:t>
            </a:r>
            <a:r>
              <a:rPr lang="nb-NO" dirty="0" err="1"/>
              <a:t>University</a:t>
            </a:r>
            <a:r>
              <a:rPr lang="nb-NO" dirty="0"/>
              <a:t> in Scotland</a:t>
            </a:r>
          </a:p>
          <a:p>
            <a:pPr rtl="0"/>
            <a:endParaRPr lang="nb-NO" dirty="0"/>
          </a:p>
        </p:txBody>
      </p:sp>
      <p:sp>
        <p:nvSpPr>
          <p:cNvPr id="22" name="Plassholder for lysbildenumm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2</a:t>
            </a:fld>
            <a:endParaRPr lang="nb-NO"/>
          </a:p>
        </p:txBody>
      </p:sp>
      <p:sp>
        <p:nvSpPr>
          <p:cNvPr id="26" name="Plassholder for innhold 2">
            <a:extLst>
              <a:ext uri="{FF2B5EF4-FFF2-40B4-BE49-F238E27FC236}">
                <a16:creationId xmlns:a16="http://schemas.microsoft.com/office/drawing/2014/main" id="{48F414B3-A390-D92F-6DC6-F8F723BFDA7F}"/>
              </a:ext>
            </a:extLst>
          </p:cNvPr>
          <p:cNvSpPr txBox="1">
            <a:spLocks/>
          </p:cNvSpPr>
          <p:nvPr/>
        </p:nvSpPr>
        <p:spPr>
          <a:xfrm>
            <a:off x="2867533" y="3099575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MOTIVATION</a:t>
            </a:r>
          </a:p>
        </p:txBody>
      </p:sp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50374928-9371-E034-1424-F599ED637B88}"/>
              </a:ext>
            </a:extLst>
          </p:cNvPr>
          <p:cNvSpPr txBox="1">
            <a:spLocks/>
          </p:cNvSpPr>
          <p:nvPr/>
        </p:nvSpPr>
        <p:spPr>
          <a:xfrm>
            <a:off x="2867107" y="3429000"/>
            <a:ext cx="5431971" cy="103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Presenting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DisCERN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to </a:t>
            </a:r>
            <a:r>
              <a:rPr lang="nb-NO" dirty="0" err="1"/>
              <a:t>discover</a:t>
            </a:r>
            <a:r>
              <a:rPr lang="nb-NO" dirty="0"/>
              <a:t> </a:t>
            </a:r>
            <a:r>
              <a:rPr lang="nb-NO" dirty="0" err="1"/>
              <a:t>counterfactual</a:t>
            </a:r>
            <a:r>
              <a:rPr lang="nb-NO" dirty="0"/>
              <a:t> </a:t>
            </a:r>
            <a:r>
              <a:rPr lang="nb-NO" dirty="0" err="1"/>
              <a:t>explanations</a:t>
            </a:r>
            <a:r>
              <a:rPr lang="nb-NO" dirty="0"/>
              <a:t> by applying </a:t>
            </a:r>
            <a:r>
              <a:rPr lang="nb-NO" dirty="0" err="1"/>
              <a:t>adaption</a:t>
            </a:r>
            <a:r>
              <a:rPr lang="nb-NO" dirty="0"/>
              <a:t> </a:t>
            </a:r>
            <a:r>
              <a:rPr lang="nb-NO" dirty="0" err="1"/>
              <a:t>operations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NUN,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helps</a:t>
            </a:r>
            <a:r>
              <a:rPr lang="nb-NO" dirty="0"/>
              <a:t> </a:t>
            </a: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counterfactual</a:t>
            </a:r>
            <a:r>
              <a:rPr lang="nb-NO" dirty="0"/>
              <a:t> </a:t>
            </a:r>
            <a:r>
              <a:rPr lang="nb-NO" dirty="0" err="1"/>
              <a:t>explanations</a:t>
            </a:r>
            <a:r>
              <a:rPr lang="nb-NO" dirty="0"/>
              <a:t> for </a:t>
            </a:r>
            <a:r>
              <a:rPr lang="nb-NO" dirty="0" err="1"/>
              <a:t>black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 </a:t>
            </a:r>
            <a:r>
              <a:rPr lang="nb-NO" dirty="0" err="1"/>
              <a:t>predictions</a:t>
            </a:r>
            <a:r>
              <a:rPr lang="nb-NO" dirty="0"/>
              <a:t>.</a:t>
            </a:r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9ECC5126-CCF0-4D6F-112B-849E7EEB067E}"/>
              </a:ext>
            </a:extLst>
          </p:cNvPr>
          <p:cNvSpPr txBox="1">
            <a:spLocks/>
          </p:cNvSpPr>
          <p:nvPr/>
        </p:nvSpPr>
        <p:spPr>
          <a:xfrm>
            <a:off x="2865874" y="4259858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GOAL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82BC8C61-2E6F-343B-709D-9F5C93205FE5}"/>
              </a:ext>
            </a:extLst>
          </p:cNvPr>
          <p:cNvSpPr txBox="1">
            <a:spLocks/>
          </p:cNvSpPr>
          <p:nvPr/>
        </p:nvSpPr>
        <p:spPr>
          <a:xfrm>
            <a:off x="2867107" y="4797208"/>
            <a:ext cx="5431971" cy="1226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 dirty="0" err="1"/>
              <a:t>Can</a:t>
            </a:r>
            <a:r>
              <a:rPr lang="nb-NO" sz="1500" dirty="0"/>
              <a:t> </a:t>
            </a:r>
            <a:r>
              <a:rPr lang="nb-NO" sz="1500" dirty="0" err="1"/>
              <a:t>the</a:t>
            </a:r>
            <a:r>
              <a:rPr lang="nb-NO" sz="1500" dirty="0"/>
              <a:t> </a:t>
            </a:r>
            <a:r>
              <a:rPr lang="nb-NO" sz="1500" dirty="0" err="1"/>
              <a:t>query</a:t>
            </a:r>
            <a:r>
              <a:rPr lang="nb-NO" sz="1500" dirty="0"/>
              <a:t> and NUN case pair form a </a:t>
            </a:r>
            <a:r>
              <a:rPr lang="nb-NO" sz="1500" dirty="0" err="1"/>
              <a:t>suitible</a:t>
            </a:r>
            <a:r>
              <a:rPr lang="nb-NO" sz="1500" dirty="0"/>
              <a:t> limit for </a:t>
            </a:r>
            <a:r>
              <a:rPr lang="nb-NO" sz="1500" dirty="0" err="1"/>
              <a:t>the</a:t>
            </a:r>
            <a:r>
              <a:rPr lang="nb-NO" sz="1500" dirty="0"/>
              <a:t> integral </a:t>
            </a:r>
            <a:r>
              <a:rPr lang="nb-NO" sz="1500" dirty="0" err="1"/>
              <a:t>interval</a:t>
            </a:r>
            <a:r>
              <a:rPr lang="nb-NO" sz="1500" dirty="0"/>
              <a:t> </a:t>
            </a:r>
            <a:r>
              <a:rPr lang="nb-NO" sz="1500" dirty="0" err="1"/>
              <a:t>when</a:t>
            </a:r>
            <a:r>
              <a:rPr lang="nb-NO" sz="1500" dirty="0"/>
              <a:t> </a:t>
            </a:r>
            <a:r>
              <a:rPr lang="nb-NO" sz="1500" dirty="0" err="1"/>
              <a:t>calculating</a:t>
            </a:r>
            <a:r>
              <a:rPr lang="nb-NO" sz="1500" dirty="0"/>
              <a:t> </a:t>
            </a:r>
            <a:r>
              <a:rPr lang="nb-NO" sz="1500" dirty="0" err="1"/>
              <a:t>feature</a:t>
            </a:r>
            <a:r>
              <a:rPr lang="nb-NO" sz="1500" dirty="0"/>
              <a:t> </a:t>
            </a:r>
            <a:r>
              <a:rPr lang="nb-NO" sz="1500" dirty="0" err="1"/>
              <a:t>attributions</a:t>
            </a:r>
            <a:r>
              <a:rPr lang="nb-NO" sz="1500" dirty="0"/>
              <a:t> for </a:t>
            </a:r>
            <a:r>
              <a:rPr lang="nb-NO" sz="1500" dirty="0" err="1"/>
              <a:t>counterfactial</a:t>
            </a:r>
            <a:r>
              <a:rPr lang="nb-NO" sz="1500" dirty="0"/>
              <a:t> </a:t>
            </a:r>
            <a:r>
              <a:rPr lang="nb-NO" sz="1500" dirty="0" err="1"/>
              <a:t>discovery</a:t>
            </a:r>
            <a:r>
              <a:rPr lang="nb-NO" sz="1500" dirty="0"/>
              <a:t> from </a:t>
            </a:r>
            <a:r>
              <a:rPr lang="nb-NO" sz="1500" dirty="0" err="1"/>
              <a:t>IntG</a:t>
            </a:r>
            <a:r>
              <a:rPr lang="nb-NO" sz="15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 dirty="0"/>
              <a:t>To </a:t>
            </a:r>
            <a:r>
              <a:rPr lang="nb-NO" sz="1500" dirty="0" err="1"/>
              <a:t>what</a:t>
            </a:r>
            <a:r>
              <a:rPr lang="nb-NO" sz="1500" dirty="0"/>
              <a:t> </a:t>
            </a:r>
            <a:r>
              <a:rPr lang="nb-NO" sz="1500" dirty="0" err="1"/>
              <a:t>extent</a:t>
            </a:r>
            <a:r>
              <a:rPr lang="nb-NO" sz="1500" dirty="0"/>
              <a:t> </a:t>
            </a:r>
            <a:r>
              <a:rPr lang="nb-NO" sz="1500" dirty="0" err="1"/>
              <a:t>can</a:t>
            </a:r>
            <a:r>
              <a:rPr lang="nb-NO" sz="1500" dirty="0"/>
              <a:t> </a:t>
            </a:r>
            <a:r>
              <a:rPr lang="nb-NO" sz="1500" dirty="0" err="1"/>
              <a:t>the</a:t>
            </a:r>
            <a:r>
              <a:rPr lang="nb-NO" sz="1500" dirty="0"/>
              <a:t> </a:t>
            </a:r>
            <a:r>
              <a:rPr lang="nb-NO" sz="1500" dirty="0" err="1"/>
              <a:t>approximated</a:t>
            </a:r>
            <a:r>
              <a:rPr lang="nb-NO" sz="1500" dirty="0"/>
              <a:t> </a:t>
            </a:r>
            <a:r>
              <a:rPr lang="nb-NO" sz="1500" dirty="0" err="1"/>
              <a:t>intergral</a:t>
            </a:r>
            <a:r>
              <a:rPr lang="nb-NO" sz="1500" dirty="0"/>
              <a:t> </a:t>
            </a:r>
            <a:r>
              <a:rPr lang="nb-NO" sz="1500" dirty="0" err="1"/>
              <a:t>intervals</a:t>
            </a:r>
            <a:r>
              <a:rPr lang="nb-NO" sz="1500" dirty="0"/>
              <a:t> be used as </a:t>
            </a:r>
            <a:r>
              <a:rPr lang="nb-NO" sz="1500" dirty="0" err="1"/>
              <a:t>perturbations</a:t>
            </a:r>
            <a:r>
              <a:rPr lang="nb-NO" sz="1500" dirty="0"/>
              <a:t> to </a:t>
            </a:r>
            <a:r>
              <a:rPr lang="nb-NO" sz="1500" dirty="0" err="1"/>
              <a:t>discover</a:t>
            </a:r>
            <a:r>
              <a:rPr lang="nb-NO" sz="1500" dirty="0"/>
              <a:t> </a:t>
            </a:r>
            <a:r>
              <a:rPr lang="nb-NO" sz="1500" dirty="0" err="1"/>
              <a:t>counterfactuals</a:t>
            </a:r>
            <a:r>
              <a:rPr lang="nb-NO" sz="1500" dirty="0"/>
              <a:t> </a:t>
            </a:r>
            <a:r>
              <a:rPr lang="nb-NO" sz="1500" dirty="0" err="1"/>
              <a:t>closer</a:t>
            </a:r>
            <a:r>
              <a:rPr lang="nb-NO" sz="1500" dirty="0"/>
              <a:t> to </a:t>
            </a:r>
            <a:r>
              <a:rPr lang="nb-NO" sz="1500" dirty="0" err="1"/>
              <a:t>the</a:t>
            </a:r>
            <a:r>
              <a:rPr lang="nb-NO" sz="1500" dirty="0"/>
              <a:t> NUN?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/>
          <a:lstStyle/>
          <a:p>
            <a:pPr rtl="0"/>
            <a:r>
              <a:rPr lang="nb-NO" dirty="0"/>
              <a:t>Related </a:t>
            </a:r>
            <a:r>
              <a:rPr lang="nb-NO" dirty="0" err="1"/>
              <a:t>work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271666"/>
            <a:ext cx="5028997" cy="24968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rtl="0"/>
            <a:r>
              <a:rPr lang="nb-NO" sz="1800" noProof="1"/>
              <a:t>Counterfactual discovery: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noProof="1"/>
              <a:t>Case-based Reasoning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noProof="1"/>
              <a:t>DiCE</a:t>
            </a:r>
          </a:p>
          <a:p>
            <a:pPr rtl="0"/>
            <a:r>
              <a:rPr lang="nb-NO" sz="1800" noProof="1"/>
              <a:t>Feature attribution techniques: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noProof="1"/>
              <a:t>LIME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noProof="1"/>
              <a:t>SHAP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noProof="1"/>
              <a:t>Integrated gradients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nb-NO" dirty="0" err="1"/>
              <a:t>method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191" y="1424189"/>
            <a:ext cx="8000287" cy="823912"/>
          </a:xfrm>
        </p:spPr>
        <p:txBody>
          <a:bodyPr rtlCol="0"/>
          <a:lstStyle/>
          <a:p>
            <a:r>
              <a:rPr lang="nb-NO" cap="none" dirty="0" err="1"/>
              <a:t>DisCERN</a:t>
            </a:r>
            <a:r>
              <a:rPr lang="nb-NO" cap="none" dirty="0"/>
              <a:t> – NUN-</a:t>
            </a:r>
            <a:r>
              <a:rPr lang="nb-NO" cap="none" dirty="0" err="1"/>
              <a:t>based</a:t>
            </a:r>
            <a:r>
              <a:rPr lang="nb-NO" cap="none" dirty="0"/>
              <a:t> </a:t>
            </a:r>
            <a:r>
              <a:rPr lang="nb-NO" cap="none" dirty="0" err="1"/>
              <a:t>counterfactual</a:t>
            </a:r>
            <a:r>
              <a:rPr lang="nb-NO" cap="none" dirty="0"/>
              <a:t> </a:t>
            </a:r>
            <a:r>
              <a:rPr lang="nb-NO" cap="none" dirty="0" err="1"/>
              <a:t>discovery</a:t>
            </a:r>
            <a:r>
              <a:rPr lang="nb-NO" cap="none" dirty="0"/>
              <a:t> </a:t>
            </a:r>
            <a:r>
              <a:rPr lang="nb-NO" cap="none" dirty="0" err="1"/>
              <a:t>algorithm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1191" y="2187080"/>
            <a:ext cx="2896671" cy="823912"/>
          </a:xfrm>
        </p:spPr>
        <p:txBody>
          <a:bodyPr rtlCol="0"/>
          <a:lstStyle/>
          <a:p>
            <a:pPr rtl="0"/>
            <a:r>
              <a:rPr lang="nb-NO" cap="none" dirty="0"/>
              <a:t>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tekst 2">
                <a:extLst>
                  <a:ext uri="{FF2B5EF4-FFF2-40B4-BE49-F238E27FC236}">
                    <a16:creationId xmlns:a16="http://schemas.microsoft.com/office/drawing/2014/main" id="{D5E1C399-8F48-44F5-9461-3C89866D4CE1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76203" y="3158746"/>
                <a:ext cx="4814387" cy="2970384"/>
              </a:xfrm>
            </p:spPr>
            <p:txBody>
              <a:bodyPr rtlCol="0">
                <a:normAutofit/>
              </a:bodyPr>
              <a:lstStyle/>
              <a:p>
                <a:pPr marL="342900" indent="-342900" rtl="0">
                  <a:buAutoNum type="arabicPeriod"/>
                </a:pPr>
                <a:r>
                  <a:rPr lang="nb-NO" dirty="0"/>
                  <a:t>Find </a:t>
                </a:r>
                <a:r>
                  <a:rPr lang="nb-NO" dirty="0" err="1"/>
                  <a:t>Nearest-unlike</a:t>
                </a:r>
                <a:r>
                  <a:rPr lang="nb-NO" dirty="0"/>
                  <a:t> </a:t>
                </a:r>
                <a:r>
                  <a:rPr lang="nb-NO" dirty="0" err="1"/>
                  <a:t>neighbour</a:t>
                </a:r>
                <a:r>
                  <a:rPr lang="nb-NO" dirty="0"/>
                  <a:t>.</a:t>
                </a:r>
              </a:p>
              <a:p>
                <a:pPr marL="342900" indent="-342900" rtl="0">
                  <a:buAutoNum type="arabicPeriod"/>
                </a:pPr>
                <a:r>
                  <a:rPr lang="nb-NO" dirty="0" err="1"/>
                  <a:t>Compute</a:t>
                </a:r>
                <a:r>
                  <a:rPr lang="nb-NO" dirty="0"/>
                  <a:t> </a:t>
                </a:r>
                <a:r>
                  <a:rPr lang="nb-NO" dirty="0" err="1"/>
                  <a:t>weights</a:t>
                </a:r>
                <a:r>
                  <a:rPr lang="nb-NO" dirty="0"/>
                  <a:t> for </a:t>
                </a:r>
                <a:r>
                  <a:rPr lang="nb-NO" dirty="0" err="1"/>
                  <a:t>each</a:t>
                </a:r>
                <a:r>
                  <a:rPr lang="nb-NO" dirty="0"/>
                  <a:t> </a:t>
                </a:r>
                <a:r>
                  <a:rPr lang="nb-NO" dirty="0" err="1"/>
                  <a:t>feature</a:t>
                </a:r>
                <a:r>
                  <a:rPr lang="nb-NO" dirty="0"/>
                  <a:t> and order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features</a:t>
                </a:r>
                <a:r>
                  <a:rPr lang="nb-NO" dirty="0"/>
                  <a:t> in </a:t>
                </a:r>
                <a:r>
                  <a:rPr lang="nb-NO" dirty="0" err="1"/>
                  <a:t>decending</a:t>
                </a:r>
                <a:r>
                  <a:rPr lang="nb-NO" dirty="0"/>
                  <a:t> order </a:t>
                </a:r>
                <a:r>
                  <a:rPr lang="nb-NO" dirty="0" err="1"/>
                  <a:t>based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</a:t>
                </a:r>
                <a:r>
                  <a:rPr lang="nb-NO" dirty="0" err="1"/>
                  <a:t>their</a:t>
                </a:r>
                <a:r>
                  <a:rPr lang="nb-NO" dirty="0"/>
                  <a:t> </a:t>
                </a:r>
                <a:r>
                  <a:rPr lang="nb-NO" dirty="0" err="1"/>
                  <a:t>importance</a:t>
                </a:r>
                <a:r>
                  <a:rPr lang="nb-NO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nb-NO" dirty="0"/>
                  <a:t>For </a:t>
                </a:r>
                <a:r>
                  <a:rPr lang="nb-NO" dirty="0" err="1"/>
                  <a:t>each</a:t>
                </a:r>
                <a:r>
                  <a:rPr lang="nb-NO" dirty="0"/>
                  <a:t> </a:t>
                </a:r>
                <a:r>
                  <a:rPr lang="nb-NO" dirty="0" err="1"/>
                  <a:t>feature</a:t>
                </a:r>
                <a:r>
                  <a:rPr lang="nb-NO" dirty="0"/>
                  <a:t> in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ordered</a:t>
                </a:r>
                <a:r>
                  <a:rPr lang="nb-NO" dirty="0"/>
                  <a:t> list, it is </a:t>
                </a:r>
                <a:r>
                  <a:rPr lang="nb-NO" dirty="0" err="1"/>
                  <a:t>substituted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corresponding</a:t>
                </a:r>
                <a:r>
                  <a:rPr lang="nb-NO" dirty="0"/>
                  <a:t> </a:t>
                </a:r>
                <a:r>
                  <a:rPr lang="nb-NO" dirty="0" err="1"/>
                  <a:t>feature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NUN. This </a:t>
                </a:r>
                <a:r>
                  <a:rPr lang="nb-NO" dirty="0" err="1"/>
                  <a:t>creates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adapted</a:t>
                </a:r>
                <a:r>
                  <a:rPr lang="nb-NO" dirty="0"/>
                  <a:t> </a:t>
                </a:r>
                <a:r>
                  <a:rPr lang="nb-NO" dirty="0" err="1"/>
                  <a:t>query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nb-NO" dirty="0"/>
                  <a:t> for a </a:t>
                </a:r>
                <a:r>
                  <a:rPr lang="nb-NO" dirty="0" err="1"/>
                  <a:t>query</a:t>
                </a:r>
                <a:r>
                  <a:rPr lang="nb-NO" dirty="0"/>
                  <a:t> x.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is </a:t>
                </a:r>
                <a:r>
                  <a:rPr lang="nb-NO" dirty="0" err="1"/>
                  <a:t>passed</a:t>
                </a:r>
                <a:r>
                  <a:rPr lang="nb-NO" dirty="0"/>
                  <a:t> </a:t>
                </a:r>
                <a:r>
                  <a:rPr lang="nb-NO" dirty="0" err="1"/>
                  <a:t>through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 to </a:t>
                </a:r>
                <a:r>
                  <a:rPr lang="nb-NO" dirty="0" err="1"/>
                  <a:t>get</a:t>
                </a:r>
                <a:r>
                  <a:rPr lang="nb-NO" dirty="0"/>
                  <a:t> a </a:t>
                </a:r>
                <a:r>
                  <a:rPr lang="nb-NO" dirty="0" err="1"/>
                  <a:t>new</a:t>
                </a:r>
                <a:r>
                  <a:rPr lang="nb-NO" dirty="0"/>
                  <a:t> </a:t>
                </a:r>
                <a:r>
                  <a:rPr lang="nb-NO" dirty="0" err="1"/>
                  <a:t>prediction</a:t>
                </a:r>
                <a:r>
                  <a:rPr lang="nb-NO" dirty="0"/>
                  <a:t> </a:t>
                </a:r>
                <a:r>
                  <a:rPr lang="nb-NO" dirty="0" err="1"/>
                  <a:t>outcome</a:t>
                </a:r>
                <a:r>
                  <a:rPr lang="nb-NO" dirty="0"/>
                  <a:t> F(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nb-NO" dirty="0"/>
                  <a:t>). The </a:t>
                </a:r>
                <a:r>
                  <a:rPr lang="nb-NO" dirty="0" err="1"/>
                  <a:t>process</a:t>
                </a:r>
                <a:r>
                  <a:rPr lang="nb-NO" dirty="0"/>
                  <a:t> is </a:t>
                </a:r>
                <a:r>
                  <a:rPr lang="nb-NO" dirty="0" err="1"/>
                  <a:t>repeted</a:t>
                </a:r>
                <a:r>
                  <a:rPr lang="nb-NO" dirty="0"/>
                  <a:t> </a:t>
                </a:r>
                <a:r>
                  <a:rPr lang="nb-NO" dirty="0" err="1"/>
                  <a:t>until</a:t>
                </a:r>
                <a:r>
                  <a:rPr lang="nb-NO" dirty="0"/>
                  <a:t> F(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nb-NO" dirty="0"/>
                  <a:t>) ≠ y (</a:t>
                </a:r>
                <a:r>
                  <a:rPr lang="nb-NO" dirty="0" err="1"/>
                  <a:t>where</a:t>
                </a:r>
                <a:r>
                  <a:rPr lang="nb-NO" dirty="0"/>
                  <a:t> y is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class</a:t>
                </a:r>
                <a:r>
                  <a:rPr lang="nb-NO" dirty="0"/>
                  <a:t> </a:t>
                </a:r>
                <a:r>
                  <a:rPr lang="nb-NO" dirty="0" err="1"/>
                  <a:t>label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query</a:t>
                </a:r>
                <a:r>
                  <a:rPr lang="nb-NO" dirty="0"/>
                  <a:t> x). </a:t>
                </a:r>
                <a:r>
                  <a:rPr lang="nb-NO" dirty="0" err="1"/>
                  <a:t>Then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nb-NO" dirty="0"/>
                  <a:t> is </a:t>
                </a:r>
                <a:r>
                  <a:rPr lang="nb-NO" dirty="0" err="1"/>
                  <a:t>selected</a:t>
                </a:r>
                <a:r>
                  <a:rPr lang="nb-NO" dirty="0"/>
                  <a:t> as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counterfactual</a:t>
                </a:r>
                <a:r>
                  <a:rPr lang="nb-NO" dirty="0"/>
                  <a:t> for </a:t>
                </a:r>
                <a:r>
                  <a:rPr lang="nb-NO" dirty="0" err="1"/>
                  <a:t>query</a:t>
                </a:r>
                <a:r>
                  <a:rPr lang="nb-NO" dirty="0"/>
                  <a:t> x.</a:t>
                </a:r>
              </a:p>
            </p:txBody>
          </p:sp>
        </mc:Choice>
        <mc:Fallback xmlns="">
          <p:sp>
            <p:nvSpPr>
              <p:cNvPr id="3" name="Plassholder for tekst 2">
                <a:extLst>
                  <a:ext uri="{FF2B5EF4-FFF2-40B4-BE49-F238E27FC236}">
                    <a16:creationId xmlns:a16="http://schemas.microsoft.com/office/drawing/2014/main" id="{D5E1C399-8F48-44F5-9461-3C89866D4C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76203" y="3158746"/>
                <a:ext cx="4814387" cy="2970384"/>
              </a:xfrm>
              <a:blipFill>
                <a:blip r:embed="rId3"/>
                <a:stretch>
                  <a:fillRect l="-380" t="-4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ssholder for lysbildenumm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5</a:t>
            </a:fld>
            <a:endParaRPr lang="nb-NO"/>
          </a:p>
        </p:txBody>
      </p:sp>
      <p:sp>
        <p:nvSpPr>
          <p:cNvPr id="47" name="Plassholder for tekst 2">
            <a:extLst>
              <a:ext uri="{FF2B5EF4-FFF2-40B4-BE49-F238E27FC236}">
                <a16:creationId xmlns:a16="http://schemas.microsoft.com/office/drawing/2014/main" id="{80177D6A-7D0F-9804-9237-757D350AC6B2}"/>
              </a:ext>
            </a:extLst>
          </p:cNvPr>
          <p:cNvSpPr txBox="1">
            <a:spLocks/>
          </p:cNvSpPr>
          <p:nvPr/>
        </p:nvSpPr>
        <p:spPr>
          <a:xfrm>
            <a:off x="1156125" y="1199741"/>
            <a:ext cx="2882475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>
                <a:latin typeface="+mj-lt"/>
              </a:rPr>
              <a:t>NEAREST-UNLIKE NEIGHBOUR (NUN)</a:t>
            </a:r>
          </a:p>
        </p:txBody>
      </p:sp>
      <p:sp>
        <p:nvSpPr>
          <p:cNvPr id="48" name="Plassholder for innhold 3">
            <a:extLst>
              <a:ext uri="{FF2B5EF4-FFF2-40B4-BE49-F238E27FC236}">
                <a16:creationId xmlns:a16="http://schemas.microsoft.com/office/drawing/2014/main" id="{CF6EAA96-6A55-7B97-84F2-6D31BC53D597}"/>
              </a:ext>
            </a:extLst>
          </p:cNvPr>
          <p:cNvSpPr txBox="1">
            <a:spLocks/>
          </p:cNvSpPr>
          <p:nvPr/>
        </p:nvSpPr>
        <p:spPr>
          <a:xfrm>
            <a:off x="1156125" y="1903004"/>
            <a:ext cx="5554241" cy="1997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spc="50" dirty="0"/>
              <a:t>The CBR approach to counterfactual discovery uses similarities to Nearest-unlike Neighbours (NUN). The NUN is a data point that is similar to the query instance in terms of features but belongs to a different class.</a:t>
            </a:r>
          </a:p>
          <a:p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Plassholder for innhold 5">
            <a:extLst>
              <a:ext uri="{FF2B5EF4-FFF2-40B4-BE49-F238E27FC236}">
                <a16:creationId xmlns:a16="http://schemas.microsoft.com/office/drawing/2014/main" id="{C71D312C-44AB-4A5C-7A52-557949FDCD2B}"/>
              </a:ext>
            </a:extLst>
          </p:cNvPr>
          <p:cNvSpPr txBox="1">
            <a:spLocks/>
          </p:cNvSpPr>
          <p:nvPr/>
        </p:nvSpPr>
        <p:spPr>
          <a:xfrm>
            <a:off x="810761" y="3367458"/>
            <a:ext cx="4482548" cy="229080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500" spc="50" dirty="0"/>
              <a:t>N is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function</a:t>
            </a:r>
            <a:r>
              <a:rPr lang="nb-NO" sz="2500" spc="50" dirty="0"/>
              <a:t> </a:t>
            </a:r>
            <a:r>
              <a:rPr lang="nb-NO" sz="2500" spc="50" dirty="0" err="1"/>
              <a:t>that</a:t>
            </a:r>
            <a:r>
              <a:rPr lang="nb-NO" sz="2500" spc="50" dirty="0"/>
              <a:t> </a:t>
            </a:r>
            <a:r>
              <a:rPr lang="nb-NO" sz="2500" spc="50" dirty="0" err="1"/>
              <a:t>finds</a:t>
            </a:r>
            <a:r>
              <a:rPr lang="nb-NO" sz="2500" spc="50" dirty="0"/>
              <a:t>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query’s</a:t>
            </a:r>
            <a:r>
              <a:rPr lang="nb-NO" sz="2500" spc="50" dirty="0"/>
              <a:t> NUN.</a:t>
            </a:r>
          </a:p>
          <a:p>
            <a:r>
              <a:rPr lang="nb-NO" sz="2500" spc="50" dirty="0"/>
              <a:t>x is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query</a:t>
            </a:r>
            <a:r>
              <a:rPr lang="nb-NO" sz="2500" spc="50" dirty="0"/>
              <a:t> and y is </a:t>
            </a:r>
            <a:r>
              <a:rPr lang="nb-NO" sz="2500" spc="50" dirty="0" err="1"/>
              <a:t>it’s</a:t>
            </a:r>
            <a:r>
              <a:rPr lang="nb-NO" sz="2500" spc="50" dirty="0"/>
              <a:t> </a:t>
            </a:r>
            <a:r>
              <a:rPr lang="nb-NO" sz="2500" spc="50" dirty="0" err="1"/>
              <a:t>class</a:t>
            </a:r>
            <a:r>
              <a:rPr lang="nb-NO" sz="2500" spc="50" dirty="0"/>
              <a:t> </a:t>
            </a:r>
            <a:r>
              <a:rPr lang="nb-NO" sz="2500" spc="50" dirty="0" err="1"/>
              <a:t>labal</a:t>
            </a:r>
            <a:r>
              <a:rPr lang="nb-NO" sz="2500" spc="50" dirty="0"/>
              <a:t>. x</a:t>
            </a:r>
            <a:r>
              <a:rPr lang="nb-NO" sz="2500" spc="50" baseline="30000" dirty="0"/>
              <a:t>i</a:t>
            </a:r>
            <a:r>
              <a:rPr lang="nb-NO" sz="2500" spc="50" dirty="0"/>
              <a:t> is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instances</a:t>
            </a:r>
            <a:r>
              <a:rPr lang="nb-NO" sz="2500" spc="50" dirty="0"/>
              <a:t> in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dataset</a:t>
            </a:r>
            <a:r>
              <a:rPr lang="nb-NO" sz="2500" spc="50" dirty="0"/>
              <a:t> </a:t>
            </a:r>
            <a:r>
              <a:rPr lang="nb-NO" sz="2500" spc="50" dirty="0" err="1"/>
              <a:t>X</a:t>
            </a:r>
            <a:r>
              <a:rPr lang="nb-NO" sz="2500" spc="50" dirty="0"/>
              <a:t> and </a:t>
            </a:r>
            <a:r>
              <a:rPr lang="nb-NO" sz="2500" spc="50" dirty="0" err="1"/>
              <a:t>y</a:t>
            </a:r>
            <a:r>
              <a:rPr lang="nb-NO" sz="2500" spc="50" baseline="30000" dirty="0" err="1"/>
              <a:t>i</a:t>
            </a:r>
            <a:r>
              <a:rPr lang="nb-NO" sz="2500" spc="50" dirty="0"/>
              <a:t> is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class</a:t>
            </a:r>
            <a:r>
              <a:rPr lang="nb-NO" sz="2500" spc="50" dirty="0"/>
              <a:t> </a:t>
            </a:r>
            <a:r>
              <a:rPr lang="nb-NO" sz="2500" spc="50" dirty="0" err="1"/>
              <a:t>label</a:t>
            </a:r>
            <a:r>
              <a:rPr lang="nb-NO" sz="2500" spc="50" dirty="0"/>
              <a:t> for x</a:t>
            </a:r>
            <a:r>
              <a:rPr lang="nb-NO" sz="2500" spc="50" baseline="30000" dirty="0"/>
              <a:t>i</a:t>
            </a:r>
            <a:r>
              <a:rPr lang="nb-NO" sz="2500" spc="50" dirty="0"/>
              <a:t>.</a:t>
            </a:r>
          </a:p>
          <a:p>
            <a:r>
              <a:rPr lang="nb-NO" sz="2500" spc="50" dirty="0"/>
              <a:t>d is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distance</a:t>
            </a:r>
            <a:r>
              <a:rPr lang="nb-NO" sz="2500" spc="50" dirty="0"/>
              <a:t> </a:t>
            </a:r>
            <a:r>
              <a:rPr lang="nb-NO" sz="2500" spc="50" dirty="0" err="1"/>
              <a:t>which</a:t>
            </a:r>
            <a:r>
              <a:rPr lang="nb-NO" sz="2500" spc="50" dirty="0"/>
              <a:t> </a:t>
            </a:r>
            <a:r>
              <a:rPr lang="nb-NO" sz="2500" spc="50" dirty="0" err="1"/>
              <a:t>measures</a:t>
            </a:r>
            <a:r>
              <a:rPr lang="nb-NO" sz="2500" spc="50" dirty="0"/>
              <a:t>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similarity</a:t>
            </a:r>
            <a:r>
              <a:rPr lang="nb-NO" sz="2500" spc="50" dirty="0"/>
              <a:t> </a:t>
            </a:r>
            <a:r>
              <a:rPr lang="nb-NO" sz="2500" spc="50" dirty="0" err="1"/>
              <a:t>between</a:t>
            </a:r>
            <a:r>
              <a:rPr lang="nb-NO" sz="2500" spc="50" dirty="0"/>
              <a:t> </a:t>
            </a:r>
            <a:r>
              <a:rPr lang="nb-NO" sz="2500" spc="50" dirty="0" err="1"/>
              <a:t>query</a:t>
            </a:r>
            <a:r>
              <a:rPr lang="nb-NO" sz="2500" spc="50" dirty="0"/>
              <a:t> x and </a:t>
            </a:r>
            <a:r>
              <a:rPr lang="nb-NO" sz="2500" spc="50" dirty="0" err="1"/>
              <a:t>each</a:t>
            </a:r>
            <a:r>
              <a:rPr lang="nb-NO" sz="2500" spc="50" dirty="0"/>
              <a:t> </a:t>
            </a:r>
            <a:r>
              <a:rPr lang="nb-NO" sz="2500" spc="50" dirty="0" err="1"/>
              <a:t>instance</a:t>
            </a:r>
            <a:r>
              <a:rPr lang="nb-NO" sz="2500" spc="50" dirty="0"/>
              <a:t> in </a:t>
            </a:r>
            <a:r>
              <a:rPr lang="nb-NO" sz="2500" spc="50" dirty="0" err="1"/>
              <a:t>X</a:t>
            </a:r>
            <a:r>
              <a:rPr lang="nb-NO" sz="2500" spc="50" dirty="0"/>
              <a:t>, x</a:t>
            </a:r>
            <a:r>
              <a:rPr lang="nb-NO" sz="2500" spc="50" baseline="30000" dirty="0"/>
              <a:t>i</a:t>
            </a:r>
            <a:r>
              <a:rPr lang="nb-NO" sz="2500" spc="50" dirty="0"/>
              <a:t>.</a:t>
            </a:r>
          </a:p>
          <a:p>
            <a:r>
              <a:rPr lang="nb-NO" sz="2500" spc="50" dirty="0"/>
              <a:t>N </a:t>
            </a:r>
            <a:r>
              <a:rPr lang="nb-NO" sz="2500" spc="50" dirty="0" err="1"/>
              <a:t>identifies</a:t>
            </a:r>
            <a:r>
              <a:rPr lang="nb-NO" sz="2500" spc="50" dirty="0"/>
              <a:t>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instance</a:t>
            </a:r>
            <a:r>
              <a:rPr lang="nb-NO" sz="2500" spc="50" dirty="0"/>
              <a:t>, x</a:t>
            </a:r>
            <a:r>
              <a:rPr lang="nb-NO" sz="2500" spc="50" baseline="30000" dirty="0"/>
              <a:t>i</a:t>
            </a:r>
            <a:r>
              <a:rPr lang="nb-NO" sz="2500" spc="50" dirty="0"/>
              <a:t>, </a:t>
            </a:r>
            <a:r>
              <a:rPr lang="nb-NO" sz="2500" spc="50" dirty="0" err="1"/>
              <a:t>that</a:t>
            </a:r>
            <a:r>
              <a:rPr lang="nb-NO" sz="2500" spc="50" dirty="0"/>
              <a:t> is most </a:t>
            </a:r>
            <a:r>
              <a:rPr lang="nb-NO" sz="2500" spc="50" dirty="0" err="1"/>
              <a:t>similar</a:t>
            </a:r>
            <a:r>
              <a:rPr lang="nb-NO" sz="2500" spc="50" dirty="0"/>
              <a:t> to </a:t>
            </a:r>
            <a:r>
              <a:rPr lang="nb-NO" sz="2500" spc="50" dirty="0" err="1"/>
              <a:t>the</a:t>
            </a:r>
            <a:r>
              <a:rPr lang="nb-NO" sz="2500" spc="50" dirty="0"/>
              <a:t> </a:t>
            </a:r>
            <a:r>
              <a:rPr lang="nb-NO" sz="2500" spc="50" dirty="0" err="1"/>
              <a:t>query</a:t>
            </a:r>
            <a:r>
              <a:rPr lang="nb-NO" sz="2500" spc="50" dirty="0"/>
              <a:t>, x, </a:t>
            </a:r>
            <a:r>
              <a:rPr lang="nb-NO" sz="2500" spc="50" dirty="0" err="1"/>
              <a:t>but</a:t>
            </a:r>
            <a:r>
              <a:rPr lang="nb-NO" sz="2500" spc="50" dirty="0"/>
              <a:t> </a:t>
            </a:r>
            <a:r>
              <a:rPr lang="nb-NO" sz="2500" spc="50" dirty="0" err="1"/>
              <a:t>with</a:t>
            </a:r>
            <a:r>
              <a:rPr lang="nb-NO" sz="2500" spc="50" dirty="0"/>
              <a:t> a different </a:t>
            </a:r>
            <a:r>
              <a:rPr lang="nb-NO" sz="2500" spc="50" dirty="0" err="1"/>
              <a:t>class</a:t>
            </a:r>
            <a:r>
              <a:rPr lang="nb-NO" sz="2500" spc="50" dirty="0"/>
              <a:t> </a:t>
            </a:r>
            <a:r>
              <a:rPr lang="nb-NO" sz="2500" spc="50" dirty="0" err="1"/>
              <a:t>label</a:t>
            </a:r>
            <a:r>
              <a:rPr lang="nb-NO" sz="2500" spc="50" dirty="0"/>
              <a:t>.</a:t>
            </a:r>
          </a:p>
          <a:p>
            <a:r>
              <a:rPr lang="nb-NO" sz="2500" dirty="0"/>
              <a:t>NUN is </a:t>
            </a:r>
            <a:r>
              <a:rPr lang="nb-NO" sz="2500" dirty="0" err="1"/>
              <a:t>similar</a:t>
            </a:r>
            <a:r>
              <a:rPr lang="nb-NO" sz="2500" dirty="0"/>
              <a:t> to </a:t>
            </a:r>
            <a:r>
              <a:rPr lang="nb-NO" sz="2500" dirty="0" err="1"/>
              <a:t>the</a:t>
            </a:r>
            <a:r>
              <a:rPr lang="nb-NO" sz="2500" dirty="0"/>
              <a:t> </a:t>
            </a:r>
            <a:r>
              <a:rPr lang="nb-NO" sz="2500" dirty="0" err="1"/>
              <a:t>query</a:t>
            </a:r>
            <a:r>
              <a:rPr lang="nb-NO" sz="2500" dirty="0"/>
              <a:t> x in terms </a:t>
            </a:r>
            <a:r>
              <a:rPr lang="nb-NO" sz="2500" dirty="0" err="1"/>
              <a:t>of</a:t>
            </a:r>
            <a:r>
              <a:rPr lang="nb-NO" sz="2500" dirty="0"/>
              <a:t> </a:t>
            </a:r>
            <a:r>
              <a:rPr lang="nb-NO" sz="2500" dirty="0" err="1"/>
              <a:t>features</a:t>
            </a:r>
            <a:r>
              <a:rPr lang="nb-NO" sz="2500" dirty="0"/>
              <a:t>, </a:t>
            </a:r>
            <a:r>
              <a:rPr lang="nb-NO" sz="2500" dirty="0" err="1"/>
              <a:t>but</a:t>
            </a:r>
            <a:r>
              <a:rPr lang="nb-NO" sz="2500" dirty="0"/>
              <a:t> </a:t>
            </a:r>
            <a:r>
              <a:rPr lang="nb-NO" sz="2500" dirty="0" err="1"/>
              <a:t>belongs</a:t>
            </a:r>
            <a:r>
              <a:rPr lang="nb-NO" sz="2500" dirty="0"/>
              <a:t> to a different </a:t>
            </a:r>
            <a:r>
              <a:rPr lang="nb-NO" sz="2500" dirty="0" err="1"/>
              <a:t>class</a:t>
            </a:r>
            <a:r>
              <a:rPr lang="nb-NO" sz="2500" dirty="0"/>
              <a:t> </a:t>
            </a:r>
            <a:r>
              <a:rPr lang="nb-NO" sz="2500" dirty="0" err="1"/>
              <a:t>label</a:t>
            </a:r>
            <a:r>
              <a:rPr lang="nb-NO" sz="2500" dirty="0"/>
              <a:t>. </a:t>
            </a:r>
            <a:r>
              <a:rPr lang="nb-NO" sz="2500" dirty="0" err="1"/>
              <a:t>Hence</a:t>
            </a:r>
            <a:r>
              <a:rPr lang="nb-NO" sz="2500" dirty="0"/>
              <a:t> </a:t>
            </a:r>
            <a:r>
              <a:rPr lang="nb-NO" sz="2500" dirty="0" err="1"/>
              <a:t>y</a:t>
            </a:r>
            <a:r>
              <a:rPr lang="nb-NO" sz="2500" baseline="30000" dirty="0" err="1"/>
              <a:t>i</a:t>
            </a:r>
            <a:r>
              <a:rPr lang="nb-NO" sz="2500" dirty="0"/>
              <a:t> ≠ y.</a:t>
            </a:r>
          </a:p>
          <a:p>
            <a:endParaRPr lang="nb-NO" sz="2500" spc="50" dirty="0"/>
          </a:p>
          <a:p>
            <a:endParaRPr lang="nb-NO" dirty="0"/>
          </a:p>
        </p:txBody>
      </p:sp>
      <p:pic>
        <p:nvPicPr>
          <p:cNvPr id="52" name="Bilde 51">
            <a:extLst>
              <a:ext uri="{FF2B5EF4-FFF2-40B4-BE49-F238E27FC236}">
                <a16:creationId xmlns:a16="http://schemas.microsoft.com/office/drawing/2014/main" id="{C8E12E46-C5A2-7AC4-6842-3C2E9697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018" y="1393849"/>
            <a:ext cx="4019145" cy="3205932"/>
          </a:xfrm>
          <a:prstGeom prst="rect">
            <a:avLst/>
          </a:prstGeom>
        </p:spPr>
      </p:pic>
      <p:pic>
        <p:nvPicPr>
          <p:cNvPr id="53" name="Bilde 52">
            <a:extLst>
              <a:ext uri="{FF2B5EF4-FFF2-40B4-BE49-F238E27FC236}">
                <a16:creationId xmlns:a16="http://schemas.microsoft.com/office/drawing/2014/main" id="{2D93069F-BDE3-BFFE-D2C3-A39D04D8D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101" y="4913361"/>
            <a:ext cx="2660059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ssholder for lysbildenumm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6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D8489D0D-9A9D-2C7A-91B5-1BB275512C3C}"/>
              </a:ext>
            </a:extLst>
          </p:cNvPr>
          <p:cNvSpPr txBox="1">
            <a:spLocks/>
          </p:cNvSpPr>
          <p:nvPr/>
        </p:nvSpPr>
        <p:spPr>
          <a:xfrm>
            <a:off x="1123833" y="1330893"/>
            <a:ext cx="3169871" cy="931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/>
              <a:t>INTEGRATED GRADIENTS (</a:t>
            </a:r>
            <a:r>
              <a:rPr lang="nb-NO" sz="2000" dirty="0" err="1"/>
              <a:t>IntG</a:t>
            </a:r>
            <a:r>
              <a:rPr lang="nb-NO" sz="2000" dirty="0"/>
              <a:t>) FOR </a:t>
            </a:r>
            <a:r>
              <a:rPr lang="nb-NO" sz="2000" dirty="0" err="1"/>
              <a:t>DisCERN</a:t>
            </a:r>
            <a:endParaRPr lang="nb-NO" sz="2000" dirty="0"/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56FC4C6E-DC8E-DE72-5C34-AB2975311D47}"/>
              </a:ext>
            </a:extLst>
          </p:cNvPr>
          <p:cNvSpPr txBox="1">
            <a:spLocks/>
          </p:cNvSpPr>
          <p:nvPr/>
        </p:nvSpPr>
        <p:spPr>
          <a:xfrm>
            <a:off x="4409126" y="3526776"/>
            <a:ext cx="2896671" cy="19978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1400" spc="50" dirty="0"/>
              <a:t>A is </a:t>
            </a:r>
            <a:r>
              <a:rPr lang="nb-NO" sz="1400" spc="50" dirty="0" err="1"/>
              <a:t>the</a:t>
            </a:r>
            <a:r>
              <a:rPr lang="nb-NO" sz="1400" spc="50" dirty="0"/>
              <a:t> </a:t>
            </a:r>
            <a:r>
              <a:rPr lang="nb-NO" sz="1400" spc="50" dirty="0" err="1"/>
              <a:t>number</a:t>
            </a:r>
            <a:r>
              <a:rPr lang="nb-NO" sz="1400" spc="50" dirty="0"/>
              <a:t> </a:t>
            </a:r>
            <a:r>
              <a:rPr lang="nb-NO" sz="1400" spc="50" dirty="0" err="1"/>
              <a:t>of</a:t>
            </a:r>
            <a:r>
              <a:rPr lang="nb-NO" sz="1400" spc="50" dirty="0"/>
              <a:t> </a:t>
            </a:r>
            <a:r>
              <a:rPr lang="nb-NO" sz="1400" spc="50" dirty="0" err="1"/>
              <a:t>perbutations</a:t>
            </a:r>
            <a:r>
              <a:rPr lang="nb-NO" sz="1400" spc="50" dirty="0"/>
              <a:t> (</a:t>
            </a:r>
            <a:r>
              <a:rPr lang="nb-NO" sz="1400" spc="50" dirty="0" err="1"/>
              <a:t>synthetic</a:t>
            </a:r>
            <a:r>
              <a:rPr lang="nb-NO" sz="1400" spc="50" dirty="0"/>
              <a:t> </a:t>
            </a:r>
            <a:r>
              <a:rPr lang="nb-NO" sz="1400" spc="50" dirty="0" err="1"/>
              <a:t>instances</a:t>
            </a:r>
            <a:r>
              <a:rPr lang="nb-NO" sz="1400" spc="50" dirty="0"/>
              <a:t> </a:t>
            </a:r>
            <a:r>
              <a:rPr lang="nb-NO" sz="1400" spc="50" dirty="0" err="1"/>
              <a:t>generated</a:t>
            </a:r>
            <a:r>
              <a:rPr lang="nb-NO" sz="1400" spc="50" dirty="0"/>
              <a:t> </a:t>
            </a:r>
            <a:r>
              <a:rPr lang="nb-NO" sz="1400" spc="50" dirty="0" err="1"/>
              <a:t>between</a:t>
            </a:r>
            <a:r>
              <a:rPr lang="nb-NO" sz="1400" spc="50" dirty="0"/>
              <a:t> x’ and x) and </a:t>
            </a:r>
            <a:r>
              <a:rPr lang="el-GR" sz="1400" spc="50" dirty="0"/>
              <a:t>α</a:t>
            </a:r>
            <a:r>
              <a:rPr lang="nb-NO" sz="1400" spc="50" dirty="0"/>
              <a:t> is </a:t>
            </a:r>
            <a:r>
              <a:rPr lang="nb-NO" sz="1400" spc="50" dirty="0" err="1"/>
              <a:t>the</a:t>
            </a:r>
            <a:r>
              <a:rPr lang="nb-NO" sz="1400" spc="50" dirty="0"/>
              <a:t> </a:t>
            </a:r>
            <a:r>
              <a:rPr lang="nb-NO" sz="1400" spc="50" dirty="0" err="1"/>
              <a:t>number</a:t>
            </a:r>
            <a:r>
              <a:rPr lang="nb-NO" sz="1400" spc="50" dirty="0"/>
              <a:t> </a:t>
            </a:r>
            <a:r>
              <a:rPr lang="nb-NO" sz="1400" spc="50" dirty="0" err="1"/>
              <a:t>of</a:t>
            </a:r>
            <a:r>
              <a:rPr lang="nb-NO" sz="1400" spc="50" dirty="0"/>
              <a:t> integral </a:t>
            </a:r>
            <a:r>
              <a:rPr lang="nb-NO" sz="1400" spc="50" dirty="0" err="1"/>
              <a:t>interval</a:t>
            </a:r>
            <a:r>
              <a:rPr lang="nb-NO" sz="1400" spc="50" dirty="0"/>
              <a:t> </a:t>
            </a:r>
            <a:r>
              <a:rPr lang="nb-NO" sz="1400" spc="50" dirty="0" err="1"/>
              <a:t>steps</a:t>
            </a:r>
            <a:r>
              <a:rPr lang="nb-NO" sz="1400" spc="50" dirty="0"/>
              <a:t>. The </a:t>
            </a:r>
            <a:r>
              <a:rPr lang="nb-NO" sz="1400" spc="50" dirty="0" err="1"/>
              <a:t>amount</a:t>
            </a:r>
            <a:r>
              <a:rPr lang="nb-NO" sz="1400" spc="50" dirty="0"/>
              <a:t> </a:t>
            </a:r>
            <a:r>
              <a:rPr lang="nb-NO" sz="1400" spc="50" dirty="0" err="1"/>
              <a:t>of</a:t>
            </a:r>
            <a:r>
              <a:rPr lang="nb-NO" sz="1400" spc="50" dirty="0"/>
              <a:t> </a:t>
            </a:r>
            <a:r>
              <a:rPr lang="nb-NO" sz="1400" spc="50" dirty="0" err="1"/>
              <a:t>perturbation</a:t>
            </a:r>
            <a:r>
              <a:rPr lang="nb-NO" sz="1400" spc="50" dirty="0"/>
              <a:t> is </a:t>
            </a:r>
            <a:r>
              <a:rPr lang="nb-NO" sz="1400" spc="50" dirty="0" err="1"/>
              <a:t>controlled</a:t>
            </a:r>
            <a:r>
              <a:rPr lang="nb-NO" sz="1400" spc="50" dirty="0"/>
              <a:t> by </a:t>
            </a:r>
            <a:r>
              <a:rPr lang="nb-NO" sz="1400" spc="50" dirty="0" err="1"/>
              <a:t>the</a:t>
            </a:r>
            <a:r>
              <a:rPr lang="nb-NO" sz="1400" spc="50" dirty="0"/>
              <a:t> integral </a:t>
            </a:r>
            <a:r>
              <a:rPr lang="nb-NO" sz="1400" spc="50" dirty="0" err="1"/>
              <a:t>step</a:t>
            </a:r>
            <a:r>
              <a:rPr lang="nb-NO" sz="1400" spc="50" dirty="0"/>
              <a:t> </a:t>
            </a:r>
            <a:r>
              <a:rPr lang="el-GR" sz="1400" spc="50" dirty="0"/>
              <a:t>α</a:t>
            </a:r>
            <a:r>
              <a:rPr lang="el-GR" sz="105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1400" spc="50" dirty="0"/>
              <a:t>/A and </a:t>
            </a:r>
            <a:r>
              <a:rPr lang="nb-NO" sz="1400" spc="50" dirty="0" err="1"/>
              <a:t>the</a:t>
            </a:r>
            <a:r>
              <a:rPr lang="nb-NO" sz="1400" spc="50" dirty="0"/>
              <a:t> </a:t>
            </a:r>
            <a:r>
              <a:rPr lang="nb-NO" sz="1400" spc="50" dirty="0" err="1"/>
              <a:t>difference</a:t>
            </a:r>
            <a:r>
              <a:rPr lang="nb-NO" sz="1400" spc="50" dirty="0"/>
              <a:t> </a:t>
            </a:r>
            <a:r>
              <a:rPr lang="nb-NO" sz="1400" spc="50" dirty="0" err="1"/>
              <a:t>between</a:t>
            </a:r>
            <a:r>
              <a:rPr lang="nb-NO" sz="1400" spc="50" dirty="0"/>
              <a:t> </a:t>
            </a:r>
            <a:r>
              <a:rPr lang="nb-NO" sz="1400" spc="50" dirty="0" err="1"/>
              <a:t>the</a:t>
            </a:r>
            <a:r>
              <a:rPr lang="nb-NO" sz="1400" spc="50" dirty="0"/>
              <a:t> </a:t>
            </a:r>
            <a:r>
              <a:rPr lang="nb-NO" sz="1400" spc="50" dirty="0" err="1"/>
              <a:t>query</a:t>
            </a:r>
            <a:r>
              <a:rPr lang="nb-NO" sz="1400" spc="50" dirty="0"/>
              <a:t>, and </a:t>
            </a:r>
            <a:r>
              <a:rPr lang="nb-NO" sz="1400" spc="50" dirty="0" err="1"/>
              <a:t>the</a:t>
            </a:r>
            <a:r>
              <a:rPr lang="nb-NO" sz="1400" spc="50" dirty="0"/>
              <a:t> baseline (x – x’).</a:t>
            </a:r>
          </a:p>
        </p:txBody>
      </p:sp>
      <p:sp>
        <p:nvSpPr>
          <p:cNvPr id="10" name="Plassholder for innhold 7">
            <a:extLst>
              <a:ext uri="{FF2B5EF4-FFF2-40B4-BE49-F238E27FC236}">
                <a16:creationId xmlns:a16="http://schemas.microsoft.com/office/drawing/2014/main" id="{0B732B82-5564-4BCC-3C42-9D207C1F1574}"/>
              </a:ext>
            </a:extLst>
          </p:cNvPr>
          <p:cNvSpPr txBox="1">
            <a:spLocks/>
          </p:cNvSpPr>
          <p:nvPr/>
        </p:nvSpPr>
        <p:spPr>
          <a:xfrm>
            <a:off x="1017816" y="3529240"/>
            <a:ext cx="2882475" cy="1997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1400" spc="50" dirty="0"/>
              <a:t>Gradient </a:t>
            </a:r>
            <a:r>
              <a:rPr lang="nb-NO" sz="1400" spc="50" dirty="0" err="1"/>
              <a:t>based</a:t>
            </a:r>
            <a:r>
              <a:rPr lang="nb-NO" sz="1400" spc="50" dirty="0"/>
              <a:t> </a:t>
            </a:r>
            <a:r>
              <a:rPr lang="nb-NO" sz="1400" spc="50" dirty="0" err="1"/>
              <a:t>approach</a:t>
            </a:r>
            <a:r>
              <a:rPr lang="nb-NO" sz="1400" spc="50" dirty="0"/>
              <a:t> to </a:t>
            </a:r>
            <a:r>
              <a:rPr lang="nb-NO" sz="1400" spc="50" dirty="0" err="1"/>
              <a:t>find</a:t>
            </a:r>
            <a:r>
              <a:rPr lang="nb-NO" sz="1400" spc="50" dirty="0"/>
              <a:t> </a:t>
            </a:r>
            <a:r>
              <a:rPr lang="nb-NO" sz="1400" spc="50" dirty="0" err="1"/>
              <a:t>the</a:t>
            </a:r>
            <a:r>
              <a:rPr lang="nb-NO" sz="1400" spc="50" dirty="0"/>
              <a:t> </a:t>
            </a:r>
            <a:r>
              <a:rPr lang="nb-NO" sz="1400" spc="50" dirty="0" err="1"/>
              <a:t>feature</a:t>
            </a:r>
            <a:r>
              <a:rPr lang="nb-NO" sz="1400" spc="50" dirty="0"/>
              <a:t> </a:t>
            </a:r>
            <a:r>
              <a:rPr lang="nb-NO" sz="1400" spc="50" dirty="0" err="1"/>
              <a:t>attribution</a:t>
            </a:r>
            <a:r>
              <a:rPr lang="nb-NO" sz="1400" spc="50" dirty="0"/>
              <a:t> </a:t>
            </a:r>
            <a:r>
              <a:rPr lang="nb-NO" sz="1400" spc="50" dirty="0" err="1"/>
              <a:t>weigths</a:t>
            </a:r>
            <a:r>
              <a:rPr lang="nb-NO" sz="1400" spc="50" dirty="0"/>
              <a:t>. The </a:t>
            </a:r>
            <a:r>
              <a:rPr lang="nb-NO" sz="1400" spc="50" dirty="0" err="1"/>
              <a:t>importance</a:t>
            </a:r>
            <a:r>
              <a:rPr lang="nb-NO" sz="1400" spc="50" dirty="0"/>
              <a:t> </a:t>
            </a:r>
            <a:r>
              <a:rPr lang="nb-NO" sz="1400" spc="50" dirty="0" err="1"/>
              <a:t>of</a:t>
            </a:r>
            <a:r>
              <a:rPr lang="nb-NO" sz="1400" spc="50" dirty="0"/>
              <a:t> a </a:t>
            </a:r>
            <a:r>
              <a:rPr lang="nb-NO" sz="1400" spc="50" dirty="0" err="1"/>
              <a:t>feature</a:t>
            </a:r>
            <a:r>
              <a:rPr lang="nb-NO" sz="1400" spc="50" dirty="0"/>
              <a:t> (</a:t>
            </a:r>
            <a:r>
              <a:rPr lang="nb-NO" sz="1400" spc="50" dirty="0" err="1"/>
              <a:t>attribution</a:t>
            </a:r>
            <a:r>
              <a:rPr lang="nb-NO" sz="1400" spc="50" dirty="0"/>
              <a:t>) is </a:t>
            </a:r>
            <a:r>
              <a:rPr lang="nb-NO" sz="1400" spc="50" dirty="0" err="1"/>
              <a:t>the</a:t>
            </a:r>
            <a:r>
              <a:rPr lang="nb-NO" sz="1400" spc="50" dirty="0"/>
              <a:t> sum </a:t>
            </a:r>
            <a:r>
              <a:rPr lang="nb-NO" sz="1400" spc="50" dirty="0" err="1"/>
              <a:t>of</a:t>
            </a:r>
            <a:r>
              <a:rPr lang="nb-NO" sz="1400" spc="50" dirty="0"/>
              <a:t> gradients </a:t>
            </a:r>
            <a:r>
              <a:rPr lang="nb-NO" sz="1400" spc="50" dirty="0" err="1"/>
              <a:t>on</a:t>
            </a:r>
            <a:r>
              <a:rPr lang="nb-NO" sz="1400" spc="50" dirty="0"/>
              <a:t> data </a:t>
            </a:r>
            <a:r>
              <a:rPr lang="nb-NO" sz="1400" spc="50" dirty="0" err="1"/>
              <a:t>points</a:t>
            </a:r>
            <a:r>
              <a:rPr lang="nb-NO" sz="1400" spc="50" dirty="0"/>
              <a:t> </a:t>
            </a:r>
            <a:r>
              <a:rPr lang="nb-NO" sz="1400" spc="50" dirty="0" err="1"/>
              <a:t>on</a:t>
            </a:r>
            <a:r>
              <a:rPr lang="nb-NO" sz="1400" spc="50" dirty="0"/>
              <a:t> a straight line from a baseline x’ and to </a:t>
            </a:r>
            <a:r>
              <a:rPr lang="nb-NO" sz="1400" spc="50" dirty="0" err="1"/>
              <a:t>the</a:t>
            </a:r>
            <a:r>
              <a:rPr lang="nb-NO" sz="1400" spc="50" dirty="0"/>
              <a:t> </a:t>
            </a:r>
            <a:r>
              <a:rPr lang="nb-NO" sz="1400" spc="50" dirty="0" err="1"/>
              <a:t>query</a:t>
            </a:r>
            <a:r>
              <a:rPr lang="nb-NO" sz="1400" spc="50" dirty="0"/>
              <a:t> x.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2BB380D-327B-B352-B8D7-6E9C3342C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39" y="5586742"/>
            <a:ext cx="1750169" cy="44214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8EE01F-AEBE-5C50-C8B6-DF785ABE5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259" y="1182196"/>
            <a:ext cx="3812142" cy="1745068"/>
          </a:xfrm>
          <a:prstGeom prst="rect">
            <a:avLst/>
          </a:prstGeom>
        </p:spPr>
      </p:pic>
      <p:sp>
        <p:nvSpPr>
          <p:cNvPr id="13" name="Plassholder for innhold 5">
            <a:extLst>
              <a:ext uri="{FF2B5EF4-FFF2-40B4-BE49-F238E27FC236}">
                <a16:creationId xmlns:a16="http://schemas.microsoft.com/office/drawing/2014/main" id="{1B5F56ED-9EE8-BEDA-4943-E1192566914E}"/>
              </a:ext>
            </a:extLst>
          </p:cNvPr>
          <p:cNvSpPr txBox="1">
            <a:spLocks/>
          </p:cNvSpPr>
          <p:nvPr/>
        </p:nvSpPr>
        <p:spPr>
          <a:xfrm>
            <a:off x="7993627" y="3526777"/>
            <a:ext cx="2896671" cy="199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It is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baseline is </a:t>
            </a:r>
            <a:r>
              <a:rPr lang="nb-NO" dirty="0" err="1"/>
              <a:t>close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boundary</a:t>
            </a:r>
            <a:r>
              <a:rPr lang="nb-NO" dirty="0"/>
              <a:t>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goal is to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counterfactuals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minimal </a:t>
            </a:r>
            <a:r>
              <a:rPr lang="nb-NO" dirty="0" err="1"/>
              <a:t>changes</a:t>
            </a:r>
            <a:r>
              <a:rPr lang="nb-NO" dirty="0"/>
              <a:t> to cross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boundary</a:t>
            </a:r>
            <a:r>
              <a:rPr lang="nb-NO" dirty="0"/>
              <a:t>. In </a:t>
            </a:r>
            <a:r>
              <a:rPr lang="nb-NO" dirty="0" err="1"/>
              <a:t>DisCERN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NUN is </a:t>
            </a:r>
            <a:r>
              <a:rPr lang="nb-NO" dirty="0" err="1"/>
              <a:t>choosen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baseline.</a:t>
            </a:r>
          </a:p>
        </p:txBody>
      </p:sp>
    </p:spTree>
    <p:extLst>
      <p:ext uri="{BB962C8B-B14F-4D97-AF65-F5344CB8AC3E}">
        <p14:creationId xmlns:p14="http://schemas.microsoft.com/office/powerpoint/2010/main" val="278612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EC7604-4BBE-BCB2-4C90-A3F600E6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2" y="1038458"/>
            <a:ext cx="5089604" cy="410963"/>
          </a:xfrm>
        </p:spPr>
        <p:txBody>
          <a:bodyPr/>
          <a:lstStyle/>
          <a:p>
            <a:r>
              <a:rPr lang="nb-NO" dirty="0" err="1"/>
              <a:t>Bringing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nun</a:t>
            </a:r>
            <a:r>
              <a:rPr lang="nb-NO" dirty="0"/>
              <a:t> </a:t>
            </a:r>
            <a:r>
              <a:rPr lang="nb-NO" dirty="0" err="1"/>
              <a:t>closer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F21ED4-FB3A-A4B4-F975-CB2F07913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2" y="1470618"/>
            <a:ext cx="10110698" cy="1997867"/>
          </a:xfrm>
        </p:spPr>
        <p:txBody>
          <a:bodyPr>
            <a:normAutofit/>
          </a:bodyPr>
          <a:lstStyle/>
          <a:p>
            <a:r>
              <a:rPr lang="en-GB" dirty="0"/>
              <a:t>Although the NUN is a valid counterfactual, there could be an alternative that is closer to the query. An even closer NUN can be found by focusing on a subset of important features.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D128D62-AC0A-B965-8FE2-F3E9228B1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43102" y="1863066"/>
            <a:ext cx="3242759" cy="823912"/>
          </a:xfrm>
        </p:spPr>
        <p:txBody>
          <a:bodyPr/>
          <a:lstStyle/>
          <a:p>
            <a:r>
              <a:rPr lang="nb-NO" sz="1600" dirty="0" err="1"/>
              <a:t>Weighted</a:t>
            </a:r>
            <a:r>
              <a:rPr lang="nb-NO" sz="1600" dirty="0"/>
              <a:t> k-</a:t>
            </a:r>
            <a:r>
              <a:rPr lang="nb-NO" sz="1600" dirty="0" err="1"/>
              <a:t>nn</a:t>
            </a:r>
            <a:r>
              <a:rPr lang="nb-NO" sz="1600" dirty="0"/>
              <a:t> </a:t>
            </a:r>
            <a:r>
              <a:rPr lang="nb-NO" sz="1600" dirty="0" err="1"/>
              <a:t>retrival</a:t>
            </a:r>
            <a:endParaRPr lang="nb-NO" sz="16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6A25455-9BC7-FB4B-B0E7-93801D0A7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62247" y="2851228"/>
            <a:ext cx="2896671" cy="2639590"/>
          </a:xfrm>
        </p:spPr>
        <p:txBody>
          <a:bodyPr>
            <a:normAutofit/>
          </a:bodyPr>
          <a:lstStyle/>
          <a:p>
            <a:r>
              <a:rPr lang="nb-NO" sz="1200" dirty="0" err="1"/>
              <a:t>Uses</a:t>
            </a:r>
            <a:r>
              <a:rPr lang="nb-NO" sz="1200" dirty="0"/>
              <a:t> a </a:t>
            </a:r>
            <a:r>
              <a:rPr lang="nb-NO" sz="1200" dirty="0" err="1"/>
              <a:t>feature</a:t>
            </a:r>
            <a:r>
              <a:rPr lang="nb-NO" sz="1200" dirty="0"/>
              <a:t> </a:t>
            </a:r>
            <a:r>
              <a:rPr lang="nb-NO" sz="1200" dirty="0" err="1"/>
              <a:t>attribution</a:t>
            </a:r>
            <a:r>
              <a:rPr lang="nb-NO" sz="1200" dirty="0"/>
              <a:t> </a:t>
            </a:r>
            <a:r>
              <a:rPr lang="nb-NO" sz="1200" dirty="0" err="1"/>
              <a:t>technique</a:t>
            </a:r>
            <a:r>
              <a:rPr lang="nb-NO" sz="1200" dirty="0"/>
              <a:t> to </a:t>
            </a:r>
            <a:r>
              <a:rPr lang="nb-NO" sz="1200" dirty="0" err="1"/>
              <a:t>assign</a:t>
            </a:r>
            <a:r>
              <a:rPr lang="nb-NO" sz="1200" dirty="0"/>
              <a:t> </a:t>
            </a:r>
            <a:r>
              <a:rPr lang="nb-NO" sz="1200" dirty="0" err="1"/>
              <a:t>weights</a:t>
            </a:r>
            <a:r>
              <a:rPr lang="nb-NO" sz="1200" dirty="0"/>
              <a:t> to </a:t>
            </a:r>
            <a:r>
              <a:rPr lang="nb-NO" sz="1200" dirty="0" err="1"/>
              <a:t>each</a:t>
            </a:r>
            <a:r>
              <a:rPr lang="nb-NO" sz="1200" dirty="0"/>
              <a:t> </a:t>
            </a:r>
            <a:r>
              <a:rPr lang="nb-NO" sz="1200" dirty="0" err="1"/>
              <a:t>feature</a:t>
            </a:r>
            <a:r>
              <a:rPr lang="nb-NO" sz="1200" dirty="0"/>
              <a:t>.</a:t>
            </a:r>
          </a:p>
          <a:p>
            <a:r>
              <a:rPr lang="nb-NO" sz="1200" dirty="0" err="1"/>
              <a:t>Features</a:t>
            </a:r>
            <a:r>
              <a:rPr lang="nb-NO" sz="1200" dirty="0"/>
              <a:t>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high</a:t>
            </a:r>
            <a:r>
              <a:rPr lang="nb-NO" sz="1200" dirty="0"/>
              <a:t> </a:t>
            </a:r>
            <a:r>
              <a:rPr lang="nb-NO" sz="1200" dirty="0" err="1"/>
              <a:t>weights</a:t>
            </a:r>
            <a:r>
              <a:rPr lang="nb-NO" sz="1200" dirty="0"/>
              <a:t> </a:t>
            </a:r>
            <a:r>
              <a:rPr lang="nb-NO" sz="1200" dirty="0" err="1"/>
              <a:t>are</a:t>
            </a:r>
            <a:r>
              <a:rPr lang="nb-NO" sz="1200" dirty="0"/>
              <a:t> </a:t>
            </a:r>
            <a:r>
              <a:rPr lang="nb-NO" sz="1200" dirty="0" err="1"/>
              <a:t>considered</a:t>
            </a:r>
            <a:r>
              <a:rPr lang="nb-NO" sz="1200" dirty="0"/>
              <a:t> more </a:t>
            </a:r>
            <a:r>
              <a:rPr lang="nb-NO" sz="1200" dirty="0" err="1"/>
              <a:t>important</a:t>
            </a:r>
            <a:r>
              <a:rPr lang="nb-NO" sz="1200" dirty="0"/>
              <a:t> in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distance</a:t>
            </a:r>
            <a:r>
              <a:rPr lang="nb-NO" sz="1200" dirty="0"/>
              <a:t> </a:t>
            </a:r>
            <a:r>
              <a:rPr lang="nb-NO" sz="1200" dirty="0" err="1"/>
              <a:t>calculations</a:t>
            </a:r>
            <a:r>
              <a:rPr lang="nb-NO" sz="1200" dirty="0"/>
              <a:t>.</a:t>
            </a:r>
          </a:p>
          <a:p>
            <a:r>
              <a:rPr lang="nb-NO" sz="1200" dirty="0"/>
              <a:t>If w1 &gt; w2, N </a:t>
            </a:r>
            <a:r>
              <a:rPr lang="nb-NO" sz="1200" dirty="0" err="1"/>
              <a:t>will</a:t>
            </a:r>
            <a:r>
              <a:rPr lang="nb-NO" sz="1200" dirty="0"/>
              <a:t> </a:t>
            </a:r>
            <a:r>
              <a:rPr lang="nb-NO" sz="1200" dirty="0" err="1"/>
              <a:t>return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NUN </a:t>
            </a:r>
            <a:r>
              <a:rPr lang="nb-NO" sz="1200" dirty="0" err="1"/>
              <a:t>which</a:t>
            </a:r>
            <a:r>
              <a:rPr lang="nb-NO" sz="1200" dirty="0"/>
              <a:t> is </a:t>
            </a:r>
            <a:r>
              <a:rPr lang="nb-NO" sz="1200" dirty="0" err="1"/>
              <a:t>closer</a:t>
            </a:r>
            <a:r>
              <a:rPr lang="nb-NO" sz="1200" dirty="0"/>
              <a:t> to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query</a:t>
            </a:r>
            <a:r>
              <a:rPr lang="nb-NO" sz="1200" dirty="0"/>
              <a:t> x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respect</a:t>
            </a:r>
            <a:r>
              <a:rPr lang="nb-NO" sz="1200" dirty="0"/>
              <a:t> to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feature</a:t>
            </a:r>
            <a:r>
              <a:rPr lang="nb-NO" sz="1200" dirty="0"/>
              <a:t> 1.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A8BA73C-215A-640B-26C1-CE8637EB08C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17202" y="1848663"/>
            <a:ext cx="3455218" cy="823912"/>
          </a:xfrm>
        </p:spPr>
        <p:txBody>
          <a:bodyPr/>
          <a:lstStyle/>
          <a:p>
            <a:r>
              <a:rPr lang="nb-NO" sz="1600" dirty="0" err="1"/>
              <a:t>Adapted</a:t>
            </a:r>
            <a:r>
              <a:rPr lang="nb-NO" sz="1600" dirty="0"/>
              <a:t> </a:t>
            </a:r>
            <a:r>
              <a:rPr lang="nb-NO" sz="1600" dirty="0" err="1"/>
              <a:t>perturbations</a:t>
            </a:r>
            <a:endParaRPr lang="nb-NO" sz="1600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BCBCE90-5886-589F-1F4B-619C54073C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776837" y="2847319"/>
            <a:ext cx="4844780" cy="1997866"/>
          </a:xfrm>
        </p:spPr>
        <p:txBody>
          <a:bodyPr>
            <a:normAutofit/>
          </a:bodyPr>
          <a:lstStyle/>
          <a:p>
            <a:r>
              <a:rPr lang="nb-NO" sz="1300" dirty="0"/>
              <a:t>The goal is to </a:t>
            </a:r>
            <a:r>
              <a:rPr lang="nb-NO" sz="1300" dirty="0" err="1"/>
              <a:t>create</a:t>
            </a:r>
            <a:r>
              <a:rPr lang="nb-NO" sz="1300" dirty="0"/>
              <a:t> a </a:t>
            </a:r>
            <a:r>
              <a:rPr lang="nb-NO" sz="1300" dirty="0" err="1"/>
              <a:t>synthetic</a:t>
            </a:r>
            <a:r>
              <a:rPr lang="nb-NO" sz="1300" dirty="0"/>
              <a:t> data </a:t>
            </a:r>
            <a:r>
              <a:rPr lang="nb-NO" sz="1300" dirty="0" err="1"/>
              <a:t>point</a:t>
            </a:r>
            <a:r>
              <a:rPr lang="nb-NO" sz="1300" dirty="0"/>
              <a:t> </a:t>
            </a:r>
            <a:r>
              <a:rPr lang="nb-NO" sz="1300" dirty="0" err="1"/>
              <a:t>that</a:t>
            </a:r>
            <a:r>
              <a:rPr lang="nb-NO" sz="1300" dirty="0"/>
              <a:t> is </a:t>
            </a:r>
            <a:r>
              <a:rPr lang="nb-NO" sz="1300" dirty="0" err="1"/>
              <a:t>closer</a:t>
            </a:r>
            <a:r>
              <a:rPr lang="nb-NO" sz="1300" dirty="0"/>
              <a:t> to </a:t>
            </a:r>
            <a:r>
              <a:rPr lang="nb-NO" sz="1300" dirty="0" err="1"/>
              <a:t>the</a:t>
            </a:r>
            <a:r>
              <a:rPr lang="nb-NO" sz="1300" dirty="0"/>
              <a:t> </a:t>
            </a:r>
            <a:r>
              <a:rPr lang="nb-NO" sz="1300" dirty="0" err="1"/>
              <a:t>query</a:t>
            </a:r>
            <a:r>
              <a:rPr lang="nb-NO" sz="1300" dirty="0"/>
              <a:t> </a:t>
            </a:r>
            <a:r>
              <a:rPr lang="nb-NO" sz="1300" dirty="0" err="1"/>
              <a:t>than</a:t>
            </a:r>
            <a:r>
              <a:rPr lang="nb-NO" sz="1300" dirty="0"/>
              <a:t> </a:t>
            </a:r>
            <a:r>
              <a:rPr lang="nb-NO" sz="1300" dirty="0" err="1"/>
              <a:t>the</a:t>
            </a:r>
            <a:r>
              <a:rPr lang="nb-NO" sz="1300" dirty="0"/>
              <a:t> NUN, </a:t>
            </a:r>
            <a:r>
              <a:rPr lang="nb-NO" sz="1300" dirty="0" err="1"/>
              <a:t>while</a:t>
            </a:r>
            <a:r>
              <a:rPr lang="nb-NO" sz="1300" dirty="0"/>
              <a:t> still </a:t>
            </a:r>
            <a:r>
              <a:rPr lang="nb-NO" sz="1300" dirty="0" err="1"/>
              <a:t>beeing</a:t>
            </a:r>
            <a:r>
              <a:rPr lang="nb-NO" sz="1300" dirty="0"/>
              <a:t> different </a:t>
            </a:r>
            <a:r>
              <a:rPr lang="nb-NO" sz="1300" dirty="0" err="1"/>
              <a:t>enough</a:t>
            </a:r>
            <a:r>
              <a:rPr lang="nb-NO" sz="1300" dirty="0"/>
              <a:t> to have a different </a:t>
            </a:r>
            <a:r>
              <a:rPr lang="nb-NO" sz="1300" dirty="0" err="1"/>
              <a:t>class</a:t>
            </a:r>
            <a:r>
              <a:rPr lang="nb-NO" sz="1300" dirty="0"/>
              <a:t> </a:t>
            </a:r>
            <a:r>
              <a:rPr lang="nb-NO" sz="1300" dirty="0" err="1"/>
              <a:t>label</a:t>
            </a:r>
            <a:r>
              <a:rPr lang="nb-NO" sz="1300" dirty="0"/>
              <a:t>.</a:t>
            </a:r>
          </a:p>
          <a:p>
            <a:r>
              <a:rPr lang="nb-NO" sz="1300" dirty="0" err="1"/>
              <a:t>Creates</a:t>
            </a:r>
            <a:r>
              <a:rPr lang="nb-NO" sz="1300" dirty="0"/>
              <a:t> a </a:t>
            </a:r>
            <a:r>
              <a:rPr lang="nb-NO" sz="1300" dirty="0" err="1"/>
              <a:t>syntetic</a:t>
            </a:r>
            <a:r>
              <a:rPr lang="nb-NO" sz="1300" dirty="0"/>
              <a:t> </a:t>
            </a:r>
            <a:r>
              <a:rPr lang="nb-NO" sz="1300" dirty="0" err="1"/>
              <a:t>instance</a:t>
            </a:r>
            <a:r>
              <a:rPr lang="nb-NO" sz="1300" dirty="0"/>
              <a:t> by </a:t>
            </a:r>
            <a:r>
              <a:rPr lang="nb-NO" sz="1300" dirty="0" err="1"/>
              <a:t>creating</a:t>
            </a:r>
            <a:r>
              <a:rPr lang="nb-NO" sz="1300" dirty="0"/>
              <a:t> a </a:t>
            </a:r>
            <a:r>
              <a:rPr lang="nb-NO" sz="1300" dirty="0" err="1"/>
              <a:t>perturbed</a:t>
            </a:r>
            <a:r>
              <a:rPr lang="nb-NO" sz="1300" dirty="0"/>
              <a:t> </a:t>
            </a:r>
            <a:r>
              <a:rPr lang="nb-NO" sz="1300" dirty="0" err="1"/>
              <a:t>instance</a:t>
            </a:r>
            <a:r>
              <a:rPr lang="nb-NO" sz="1300" dirty="0"/>
              <a:t> </a:t>
            </a:r>
            <a:r>
              <a:rPr lang="nb-NO" sz="1300" dirty="0" err="1"/>
              <a:t>between</a:t>
            </a:r>
            <a:r>
              <a:rPr lang="nb-NO" sz="1300" dirty="0"/>
              <a:t> </a:t>
            </a:r>
            <a:r>
              <a:rPr lang="nb-NO" sz="1300" dirty="0" err="1"/>
              <a:t>the</a:t>
            </a:r>
            <a:r>
              <a:rPr lang="nb-NO" sz="1300" dirty="0"/>
              <a:t> NUN and </a:t>
            </a:r>
            <a:r>
              <a:rPr lang="nb-NO" sz="1300" dirty="0" err="1"/>
              <a:t>the</a:t>
            </a:r>
            <a:r>
              <a:rPr lang="nb-NO" sz="1300" dirty="0"/>
              <a:t> </a:t>
            </a:r>
            <a:r>
              <a:rPr lang="nb-NO" sz="1300" dirty="0" err="1"/>
              <a:t>query</a:t>
            </a:r>
            <a:r>
              <a:rPr lang="nb-NO" sz="1300" dirty="0"/>
              <a:t> x (</a:t>
            </a:r>
            <a:r>
              <a:rPr lang="nb-NO" sz="1300" dirty="0" err="1"/>
              <a:t>blue</a:t>
            </a:r>
            <a:r>
              <a:rPr lang="nb-NO" sz="1300" dirty="0"/>
              <a:t> cross). </a:t>
            </a:r>
            <a:r>
              <a:rPr lang="en-GB" sz="1300" dirty="0"/>
              <a:t>This new NUN is better because it is closer to the decision boundary (blue line), This point is closer in feature space to the query x</a:t>
            </a:r>
            <a:r>
              <a:rPr lang="nb-NO" sz="1300" dirty="0"/>
              <a:t>.</a:t>
            </a:r>
          </a:p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9605EA4-C09B-E0AC-9996-C0D79B67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b-NO" noProof="0" smtClean="0"/>
              <a:t>7</a:t>
            </a:fld>
            <a:endParaRPr lang="nb-NO" noProof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6FDF8D0-9D7D-D332-1F86-1986F5F2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6" y="4624756"/>
            <a:ext cx="2200567" cy="204729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C06B3A8-D070-7CB1-33E9-0CC05725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04" y="4814318"/>
            <a:ext cx="2200567" cy="19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1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1BF33B-5572-4A00-A55C-1E13A6B3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nb-NO" dirty="0"/>
              <a:t>Experiment </a:t>
            </a:r>
            <a:r>
              <a:rPr lang="nb-NO" dirty="0" err="1"/>
              <a:t>setup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CF2BB3-1E12-4189-9F5F-EF136C62E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587" y="2008562"/>
            <a:ext cx="3636523" cy="3701573"/>
          </a:xfrm>
        </p:spPr>
        <p:txBody>
          <a:bodyPr rtlCol="0">
            <a:normAutofit/>
          </a:bodyPr>
          <a:lstStyle/>
          <a:p>
            <a:pPr marL="342900" indent="-342900" algn="l" rtl="0">
              <a:buAutoNum type="arabicPeriod"/>
            </a:pPr>
            <a:r>
              <a:rPr lang="nb-NO" dirty="0"/>
              <a:t>Split </a:t>
            </a:r>
            <a:r>
              <a:rPr lang="nb-NO" dirty="0" err="1"/>
              <a:t>dataset</a:t>
            </a:r>
            <a:r>
              <a:rPr lang="nb-NO" dirty="0"/>
              <a:t> in </a:t>
            </a:r>
            <a:r>
              <a:rPr lang="nb-NO" dirty="0" err="1"/>
              <a:t>train</a:t>
            </a:r>
            <a:r>
              <a:rPr lang="nb-NO" dirty="0"/>
              <a:t> and test.</a:t>
            </a:r>
          </a:p>
          <a:p>
            <a:pPr marL="342900" indent="-342900" algn="l" rtl="0">
              <a:buAutoNum type="arabicPeriod"/>
            </a:pPr>
            <a:r>
              <a:rPr lang="nb-NO" dirty="0" err="1"/>
              <a:t>Use</a:t>
            </a:r>
            <a:r>
              <a:rPr lang="nb-NO" dirty="0"/>
              <a:t> a black-</a:t>
            </a:r>
            <a:r>
              <a:rPr lang="nb-NO" dirty="0" err="1"/>
              <a:t>box</a:t>
            </a:r>
            <a:r>
              <a:rPr lang="nb-NO" dirty="0"/>
              <a:t> </a:t>
            </a:r>
            <a:r>
              <a:rPr lang="nb-NO" dirty="0" err="1"/>
              <a:t>classifier</a:t>
            </a:r>
            <a:r>
              <a:rPr lang="nb-NO" dirty="0"/>
              <a:t> to </a:t>
            </a:r>
            <a:r>
              <a:rPr lang="nb-NO" dirty="0" err="1"/>
              <a:t>create</a:t>
            </a:r>
            <a:r>
              <a:rPr lang="nb-NO" dirty="0"/>
              <a:t> a case-base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labelled</a:t>
            </a:r>
            <a:r>
              <a:rPr lang="nb-NO" dirty="0"/>
              <a:t> training data.</a:t>
            </a:r>
          </a:p>
          <a:p>
            <a:pPr marL="342900" indent="-342900" algn="l" rtl="0">
              <a:buAutoNum type="arabicPeriod"/>
            </a:pPr>
            <a:r>
              <a:rPr lang="nb-NO" dirty="0"/>
              <a:t>From </a:t>
            </a:r>
            <a:r>
              <a:rPr lang="nb-NO" dirty="0" err="1"/>
              <a:t>the</a:t>
            </a:r>
            <a:r>
              <a:rPr lang="nb-NO" dirty="0"/>
              <a:t> test </a:t>
            </a:r>
            <a:r>
              <a:rPr lang="nb-NO" dirty="0" err="1"/>
              <a:t>set</a:t>
            </a:r>
            <a:r>
              <a:rPr lang="nb-NO" dirty="0"/>
              <a:t>, </a:t>
            </a:r>
            <a:r>
              <a:rPr lang="nb-NO" dirty="0" err="1"/>
              <a:t>instances</a:t>
            </a:r>
            <a:r>
              <a:rPr lang="nb-NO" dirty="0"/>
              <a:t> </a:t>
            </a:r>
            <a:r>
              <a:rPr lang="nb-NO" dirty="0" err="1"/>
              <a:t>classified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least</a:t>
            </a:r>
            <a:r>
              <a:rPr lang="nb-NO" dirty="0"/>
              <a:t> desirabel </a:t>
            </a:r>
            <a:r>
              <a:rPr lang="nb-NO" dirty="0" err="1"/>
              <a:t>class</a:t>
            </a:r>
            <a:r>
              <a:rPr lang="nb-NO" dirty="0"/>
              <a:t> </a:t>
            </a:r>
            <a:r>
              <a:rPr lang="nb-NO" dirty="0" err="1"/>
              <a:t>becomes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queries</a:t>
            </a:r>
            <a:r>
              <a:rPr lang="nb-NO" dirty="0"/>
              <a:t> to </a:t>
            </a:r>
            <a:r>
              <a:rPr lang="nb-NO" dirty="0" err="1"/>
              <a:t>generate</a:t>
            </a:r>
            <a:r>
              <a:rPr lang="nb-NO" dirty="0"/>
              <a:t> </a:t>
            </a:r>
            <a:r>
              <a:rPr lang="nb-NO" dirty="0" err="1"/>
              <a:t>counterfactual</a:t>
            </a:r>
            <a:r>
              <a:rPr lang="nb-NO" dirty="0"/>
              <a:t> </a:t>
            </a:r>
            <a:r>
              <a:rPr lang="nb-NO" dirty="0" err="1"/>
              <a:t>explanations</a:t>
            </a:r>
            <a:r>
              <a:rPr lang="nb-NO" dirty="0"/>
              <a:t>. This is </a:t>
            </a:r>
            <a:r>
              <a:rPr lang="nb-NO" dirty="0" err="1"/>
              <a:t>refered</a:t>
            </a:r>
            <a:r>
              <a:rPr lang="nb-NO" dirty="0"/>
              <a:t> to as </a:t>
            </a:r>
            <a:r>
              <a:rPr lang="nb-NO" dirty="0" err="1"/>
              <a:t>the</a:t>
            </a:r>
            <a:r>
              <a:rPr lang="nb-NO" dirty="0"/>
              <a:t> Negative test </a:t>
            </a:r>
            <a:r>
              <a:rPr lang="nb-NO" dirty="0" err="1"/>
              <a:t>set</a:t>
            </a:r>
            <a:r>
              <a:rPr lang="nb-NO" dirty="0"/>
              <a:t>. </a:t>
            </a:r>
          </a:p>
          <a:p>
            <a:pPr marL="342900" indent="-342900" algn="l" rtl="0">
              <a:buAutoNum type="arabicPeriod"/>
            </a:pPr>
            <a:r>
              <a:rPr lang="nb-NO" dirty="0" err="1"/>
              <a:t>DisCERN</a:t>
            </a:r>
            <a:r>
              <a:rPr lang="nb-NO" dirty="0"/>
              <a:t>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classifier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case-base to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counterfactual</a:t>
            </a:r>
            <a:r>
              <a:rPr lang="nb-NO" dirty="0"/>
              <a:t> </a:t>
            </a:r>
            <a:r>
              <a:rPr lang="nb-NO" dirty="0" err="1"/>
              <a:t>explanations</a:t>
            </a:r>
            <a:r>
              <a:rPr lang="nb-NO" dirty="0"/>
              <a:t> for all </a:t>
            </a:r>
            <a:r>
              <a:rPr lang="nb-NO" dirty="0" err="1"/>
              <a:t>queries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Nagative</a:t>
            </a:r>
            <a:r>
              <a:rPr lang="nb-NO" dirty="0"/>
              <a:t> test </a:t>
            </a:r>
            <a:r>
              <a:rPr lang="nb-NO" dirty="0" err="1"/>
              <a:t>set</a:t>
            </a:r>
            <a:r>
              <a:rPr lang="nb-NO" dirty="0"/>
              <a:t>. 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BFC0B64-8F13-426F-B6C5-9C9427AC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8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D0C47C8-8857-17D8-0D61-788C3873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18" y="2711840"/>
            <a:ext cx="6469764" cy="11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rtlCol="0"/>
          <a:lstStyle/>
          <a:p>
            <a:pPr rtl="0"/>
            <a:r>
              <a:rPr lang="nb-NO" dirty="0" err="1"/>
              <a:t>evaluation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673426"/>
            <a:ext cx="3924300" cy="823912"/>
          </a:xfrm>
        </p:spPr>
        <p:txBody>
          <a:bodyPr rtlCol="0"/>
          <a:lstStyle/>
          <a:p>
            <a:pPr rtl="0"/>
            <a:r>
              <a:rPr lang="nb-NO" dirty="0"/>
              <a:t>QUESTIONS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8755" y="2601914"/>
            <a:ext cx="3924300" cy="19978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noProof="1"/>
              <a:t>How does IntG compare to other feature attribution methods for counterfactial discovery with DisCERN?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noProof="1"/>
              <a:t>How does DisCERN with IntG feature attributions compare against other counterfactual discovery algorithms in literature?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noProof="1"/>
              <a:t>What is the impact of bringing NUN closer in NUN-based counterfactual discovery?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44544" y="1673426"/>
            <a:ext cx="3943627" cy="823912"/>
          </a:xfrm>
        </p:spPr>
        <p:txBody>
          <a:bodyPr rtlCol="0"/>
          <a:lstStyle/>
          <a:p>
            <a:pPr rtl="0"/>
            <a:r>
              <a:rPr lang="nb-NO" dirty="0"/>
              <a:t>PERFORMANCE MEASURES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44544" y="2642394"/>
            <a:ext cx="3943627" cy="1997867"/>
          </a:xfrm>
        </p:spPr>
        <p:txBody>
          <a:bodyPr rtlCol="0">
            <a:normAutofit fontScale="92500"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noProof="1"/>
              <a:t>Validity: Measures the precentage for which the algorithm is able to find a counterfactual with the desired label.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noProof="1"/>
              <a:t>Sparsity: The average of feature difference between the query and its counterfactual explanation.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noProof="1"/>
              <a:t>Proximity: The mean feature-wise distance between a query and its counterfactual explanation.</a:t>
            </a:r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j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0_TF56180624_Win32" id="{7EA9BC7B-FAD1-4D6F-9B88-B443DB98E727}" vid="{AF2047B6-BD89-4276-AAA8-82AA6A3900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Minimalistisk tilbud</Template>
  <TotalTime>1413</TotalTime>
  <Words>1104</Words>
  <Application>Microsoft Office PowerPoint</Application>
  <PresentationFormat>Widescreen</PresentationFormat>
  <Paragraphs>103</Paragraphs>
  <Slides>12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Cambria Math</vt:lpstr>
      <vt:lpstr>Tenorite</vt:lpstr>
      <vt:lpstr>Monolinje</vt:lpstr>
      <vt:lpstr>How close is too close? The role of feature attributions in discovering counterfactual explanations</vt:lpstr>
      <vt:lpstr>CONTEXT</vt:lpstr>
      <vt:lpstr>Related work</vt:lpstr>
      <vt:lpstr>method</vt:lpstr>
      <vt:lpstr>PowerPoint-presentasjon</vt:lpstr>
      <vt:lpstr>PowerPoint-presentasjon</vt:lpstr>
      <vt:lpstr>PowerPoint-presentasjon</vt:lpstr>
      <vt:lpstr>Experiment setup</vt:lpstr>
      <vt:lpstr>evaluation</vt:lpstr>
      <vt:lpstr>result</vt:lpstr>
      <vt:lpstr>result</vt:lpstr>
      <vt:lpstr>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close is too close? The role of feature attributions in discovering counterfactual explanations</dc:title>
  <dc:creator>Kristin Eggen</dc:creator>
  <cp:lastModifiedBy>Kristin Eggen</cp:lastModifiedBy>
  <cp:revision>23</cp:revision>
  <dcterms:created xsi:type="dcterms:W3CDTF">2023-09-22T05:16:24Z</dcterms:created>
  <dcterms:modified xsi:type="dcterms:W3CDTF">2023-09-26T12:12:46Z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